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1430000" cy="14287500"/>
  <p:notesSz cx="6858000" cy="9144000"/>
  <p:embeddedFontLst>
    <p:embeddedFont>
      <p:font typeface="Calibri" panose="020F0502020204030204" pitchFamily="34" charset="0"/>
      <p:regular r:id="rId14"/>
      <p:bold r:id="rId15"/>
      <p:italic r:id="rId16"/>
      <p:boldItalic r:id="rId17"/>
    </p:embeddedFont>
    <p:embeddedFont>
      <p:font typeface="Candara" panose="020E0502030303020204" pitchFamily="34" charset="0"/>
      <p:regular r:id="rId18"/>
      <p:bold r:id="rId19"/>
      <p:italic r:id="rId20"/>
      <p:boldItalic r:id="rId21"/>
    </p:embeddedFont>
    <p:embeddedFont>
      <p:font typeface="League Spartan" panose="020B0604020202020204" charset="0"/>
      <p:regular r:id="rId22"/>
    </p:embeddedFont>
    <p:embeddedFont>
      <p:font typeface="Playfair Display 1" panose="020B0604020202020204" charset="0"/>
      <p:regular r:id="rId23"/>
    </p:embeddedFont>
    <p:embeddedFont>
      <p:font typeface="Playfair Display 1 Medium" panose="020B0604020202020204" charset="0"/>
      <p:regular r:id="rId24"/>
    </p:embeddedFont>
    <p:embeddedFont>
      <p:font typeface="Playfair Display 1 Semi-Bold" panose="020B0604020202020204" charset="0"/>
      <p:regular r:id="rId25"/>
    </p:embeddedFont>
    <p:embeddedFont>
      <p:font typeface="Playfair Display 2 Bold" panose="020B0604020202020204" charset="0"/>
      <p:regular r:id="rId26"/>
    </p:embeddedFont>
    <p:embeddedFont>
      <p:font typeface="Poppins Bold" panose="020B0604020202020204" charset="0"/>
      <p:regular r:id="rId27"/>
    </p:embeddedFont>
    <p:embeddedFont>
      <p:font typeface="Segoe UI Semibold" panose="020B0702040204020203" pitchFamily="34" charset="0"/>
      <p:bold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252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3.sv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3.sv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sv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sv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9.svg"/><Relationship Id="rId4" Type="http://schemas.openxmlformats.org/officeDocument/2006/relationships/image" Target="../media/image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3.sv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svg"/><Relationship Id="rId9" Type="http://schemas.openxmlformats.org/officeDocument/2006/relationships/image" Target="../media/image38.sv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sp>
      <p:sp>
        <p:nvSpPr>
          <p:cNvPr id="3" name="Freeform 3"/>
          <p:cNvSpPr/>
          <p:nvPr/>
        </p:nvSpPr>
        <p:spPr>
          <a:xfrm>
            <a:off x="4963864" y="3303792"/>
            <a:ext cx="3455716" cy="4158958"/>
          </a:xfrm>
          <a:custGeom>
            <a:avLst/>
            <a:gdLst/>
            <a:ahLst/>
            <a:cxnLst/>
            <a:rect l="l" t="t" r="r" b="b"/>
            <a:pathLst>
              <a:path w="3455716" h="4158958">
                <a:moveTo>
                  <a:pt x="0" y="0"/>
                </a:moveTo>
                <a:lnTo>
                  <a:pt x="3455716" y="0"/>
                </a:lnTo>
                <a:lnTo>
                  <a:pt x="3455716" y="4158958"/>
                </a:lnTo>
                <a:lnTo>
                  <a:pt x="0" y="4158958"/>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4" name="Freeform 4"/>
          <p:cNvSpPr/>
          <p:nvPr/>
        </p:nvSpPr>
        <p:spPr>
          <a:xfrm>
            <a:off x="5439983" y="333311"/>
            <a:ext cx="3923784" cy="3541215"/>
          </a:xfrm>
          <a:custGeom>
            <a:avLst/>
            <a:gdLst/>
            <a:ahLst/>
            <a:cxnLst/>
            <a:rect l="l" t="t" r="r" b="b"/>
            <a:pathLst>
              <a:path w="3923784" h="3541215">
                <a:moveTo>
                  <a:pt x="0" y="0"/>
                </a:moveTo>
                <a:lnTo>
                  <a:pt x="3923784" y="0"/>
                </a:lnTo>
                <a:lnTo>
                  <a:pt x="3923784" y="3541215"/>
                </a:lnTo>
                <a:lnTo>
                  <a:pt x="0" y="35412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3327" y="113327"/>
            <a:ext cx="2059345" cy="2059345"/>
          </a:xfrm>
          <a:custGeom>
            <a:avLst/>
            <a:gdLst/>
            <a:ahLst/>
            <a:cxnLst/>
            <a:rect l="l" t="t" r="r" b="b"/>
            <a:pathLst>
              <a:path w="2059345" h="2059345">
                <a:moveTo>
                  <a:pt x="0" y="0"/>
                </a:moveTo>
                <a:lnTo>
                  <a:pt x="2059346" y="0"/>
                </a:lnTo>
                <a:lnTo>
                  <a:pt x="2059346" y="2059346"/>
                </a:lnTo>
                <a:lnTo>
                  <a:pt x="0" y="2059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516111" y="6901640"/>
            <a:ext cx="10470078" cy="6694140"/>
          </a:xfrm>
          <a:prstGeom prst="rect">
            <a:avLst/>
          </a:prstGeom>
        </p:spPr>
        <p:txBody>
          <a:bodyPr lIns="0" tIns="0" rIns="0" bIns="0" rtlCol="0" anchor="t">
            <a:spAutoFit/>
          </a:bodyPr>
          <a:lstStyle/>
          <a:p>
            <a:pPr algn="l">
              <a:lnSpc>
                <a:spcPts val="2880"/>
              </a:lnSpc>
            </a:pPr>
            <a:r>
              <a:rPr lang="en-US" sz="2880" dirty="0">
                <a:solidFill>
                  <a:srgbClr val="414964"/>
                </a:solidFill>
                <a:latin typeface="Segoe UI Semibold" panose="020B0702040204020203" pitchFamily="34" charset="0"/>
                <a:ea typeface="Playfair Display 1"/>
                <a:cs typeface="Segoe UI Semibold" panose="020B0702040204020203" pitchFamily="34" charset="0"/>
                <a:sym typeface="Playfair Display 1"/>
              </a:rPr>
              <a:t>Neo-Banks are a recent development in the financial sector; they are new banks that solely operate online.</a:t>
            </a:r>
          </a:p>
          <a:p>
            <a:pPr algn="l">
              <a:lnSpc>
                <a:spcPts val="2880"/>
              </a:lnSpc>
            </a:pPr>
            <a:endParaRPr lang="en-US" sz="2880" dirty="0">
              <a:solidFill>
                <a:srgbClr val="414964"/>
              </a:solidFill>
              <a:latin typeface="Segoe UI Semibold" panose="020B0702040204020203" pitchFamily="34" charset="0"/>
              <a:ea typeface="Playfair Display 1"/>
              <a:cs typeface="Segoe UI Semibold" panose="020B0702040204020203" pitchFamily="34" charset="0"/>
              <a:sym typeface="Playfair Display 1"/>
            </a:endParaRPr>
          </a:p>
          <a:p>
            <a:pPr algn="l">
              <a:lnSpc>
                <a:spcPts val="2880"/>
              </a:lnSpc>
            </a:pPr>
            <a:r>
              <a:rPr lang="en-US" sz="2880" dirty="0">
                <a:solidFill>
                  <a:srgbClr val="414964"/>
                </a:solidFill>
                <a:latin typeface="Segoe UI Semibold" panose="020B0702040204020203" pitchFamily="34" charset="0"/>
                <a:ea typeface="Playfair Display 1"/>
                <a:cs typeface="Segoe UI Semibold" panose="020B0702040204020203" pitchFamily="34" charset="0"/>
                <a:sym typeface="Playfair Display 1"/>
              </a:rPr>
              <a:t>I believed that there should be some kind of connection between the digital world, these new age institutions, and cryptocurrencies.</a:t>
            </a:r>
          </a:p>
          <a:p>
            <a:pPr algn="l">
              <a:lnSpc>
                <a:spcPts val="2880"/>
              </a:lnSpc>
            </a:pPr>
            <a:endParaRPr lang="en-US" sz="2880" dirty="0">
              <a:solidFill>
                <a:srgbClr val="414964"/>
              </a:solidFill>
              <a:latin typeface="Segoe UI Semibold" panose="020B0702040204020203" pitchFamily="34" charset="0"/>
              <a:ea typeface="Playfair Display 1"/>
              <a:cs typeface="Segoe UI Semibold" panose="020B0702040204020203" pitchFamily="34" charset="0"/>
              <a:sym typeface="Playfair Display 1"/>
            </a:endParaRPr>
          </a:p>
          <a:p>
            <a:pPr algn="l">
              <a:lnSpc>
                <a:spcPts val="2880"/>
              </a:lnSpc>
            </a:pPr>
            <a:r>
              <a:rPr lang="en-US" sz="2880" dirty="0">
                <a:solidFill>
                  <a:srgbClr val="414964"/>
                </a:solidFill>
                <a:latin typeface="Segoe UI Semibold" panose="020B0702040204020203" pitchFamily="34" charset="0"/>
                <a:ea typeface="Playfair Display 1"/>
                <a:cs typeface="Segoe UI Semibold" panose="020B0702040204020203" pitchFamily="34" charset="0"/>
                <a:sym typeface="Playfair Display 1"/>
              </a:rPr>
              <a:t>So I made the decision to start a new project called Data Bank! </a:t>
            </a:r>
          </a:p>
          <a:p>
            <a:pPr algn="l">
              <a:lnSpc>
                <a:spcPts val="2880"/>
              </a:lnSpc>
            </a:pPr>
            <a:endParaRPr lang="en-US" sz="2880" dirty="0">
              <a:solidFill>
                <a:srgbClr val="414964"/>
              </a:solidFill>
              <a:latin typeface="Segoe UI Semibold" panose="020B0702040204020203" pitchFamily="34" charset="0"/>
              <a:ea typeface="Playfair Display 1"/>
              <a:cs typeface="Segoe UI Semibold" panose="020B0702040204020203" pitchFamily="34" charset="0"/>
              <a:sym typeface="Playfair Display 1"/>
            </a:endParaRPr>
          </a:p>
          <a:p>
            <a:pPr algn="l">
              <a:lnSpc>
                <a:spcPts val="2880"/>
              </a:lnSpc>
            </a:pPr>
            <a:r>
              <a:rPr lang="en-US" sz="2880" dirty="0">
                <a:solidFill>
                  <a:srgbClr val="414964"/>
                </a:solidFill>
                <a:latin typeface="Segoe UI Semibold" panose="020B0702040204020203" pitchFamily="34" charset="0"/>
                <a:ea typeface="Playfair Display 1"/>
                <a:cs typeface="Segoe UI Semibold" panose="020B0702040204020203" pitchFamily="34" charset="0"/>
                <a:sym typeface="Playfair Display 1"/>
              </a:rPr>
              <a:t>Customers of Data Bank receive cloud data storage allotments that are directly related to the balances in their accounts. The Data Bank team needs your assistance since this business model comes with some intriguing drawbacks.</a:t>
            </a:r>
          </a:p>
          <a:p>
            <a:pPr algn="l">
              <a:lnSpc>
                <a:spcPts val="2880"/>
              </a:lnSpc>
            </a:pPr>
            <a:endParaRPr lang="en-US" sz="2880" dirty="0">
              <a:solidFill>
                <a:srgbClr val="414964"/>
              </a:solidFill>
              <a:latin typeface="Segoe UI Semibold" panose="020B0702040204020203" pitchFamily="34" charset="0"/>
              <a:ea typeface="Playfair Display 1"/>
              <a:cs typeface="Segoe UI Semibold" panose="020B0702040204020203" pitchFamily="34" charset="0"/>
              <a:sym typeface="Playfair Display 1"/>
            </a:endParaRPr>
          </a:p>
          <a:p>
            <a:pPr algn="l">
              <a:lnSpc>
                <a:spcPts val="2880"/>
              </a:lnSpc>
            </a:pPr>
            <a:r>
              <a:rPr lang="en-US" sz="2880" dirty="0">
                <a:solidFill>
                  <a:srgbClr val="414964"/>
                </a:solidFill>
                <a:latin typeface="Segoe UI Semibold" panose="020B0702040204020203" pitchFamily="34" charset="0"/>
                <a:ea typeface="Playfair Display 1"/>
                <a:cs typeface="Segoe UI Semibold" panose="020B0702040204020203" pitchFamily="34" charset="0"/>
                <a:sym typeface="Playfair Display 1"/>
              </a:rPr>
              <a:t>This case study focuses on metrics calculations, business growth, and smart data analysis to assist the company more accurately estimate and plan for the future.</a:t>
            </a:r>
          </a:p>
          <a:p>
            <a:pPr marL="0" lvl="0" indent="0" algn="l">
              <a:lnSpc>
                <a:spcPts val="2880"/>
              </a:lnSpc>
            </a:pPr>
            <a:endParaRPr lang="en-US" sz="2880" dirty="0">
              <a:solidFill>
                <a:srgbClr val="414964"/>
              </a:solidFill>
              <a:latin typeface="Playfair Display 1"/>
              <a:ea typeface="Playfair Display 1"/>
              <a:cs typeface="Playfair Display 1"/>
              <a:sym typeface="Playfair Display 1"/>
            </a:endParaRPr>
          </a:p>
        </p:txBody>
      </p:sp>
      <p:sp>
        <p:nvSpPr>
          <p:cNvPr id="7" name="TextBox 7"/>
          <p:cNvSpPr txBox="1"/>
          <p:nvPr/>
        </p:nvSpPr>
        <p:spPr>
          <a:xfrm>
            <a:off x="2555748" y="2775500"/>
            <a:ext cx="8034133" cy="5155369"/>
          </a:xfrm>
          <a:prstGeom prst="rect">
            <a:avLst/>
          </a:prstGeom>
        </p:spPr>
        <p:txBody>
          <a:bodyPr lIns="0" tIns="0" rIns="0" bIns="0" rtlCol="0" anchor="t">
            <a:spAutoFit/>
          </a:bodyPr>
          <a:lstStyle/>
          <a:p>
            <a:pPr algn="l">
              <a:lnSpc>
                <a:spcPts val="10039"/>
              </a:lnSpc>
            </a:pPr>
            <a:r>
              <a:rPr lang="en-US" sz="10039" b="1">
                <a:solidFill>
                  <a:srgbClr val="414964"/>
                </a:solidFill>
                <a:latin typeface="Poppins Bold"/>
                <a:ea typeface="Poppins Bold"/>
                <a:cs typeface="Poppins Bold"/>
                <a:sym typeface="Poppins Bold"/>
              </a:rPr>
              <a:t>SQL </a:t>
            </a:r>
          </a:p>
          <a:p>
            <a:pPr algn="l">
              <a:lnSpc>
                <a:spcPts val="9747"/>
              </a:lnSpc>
            </a:pPr>
            <a:r>
              <a:rPr lang="en-US" sz="9747" b="1">
                <a:solidFill>
                  <a:srgbClr val="414964"/>
                </a:solidFill>
                <a:latin typeface="Poppins Bold"/>
                <a:ea typeface="Poppins Bold"/>
                <a:cs typeface="Poppins Bold"/>
                <a:sym typeface="Poppins Bold"/>
              </a:rPr>
              <a:t>CASE STUDY DATA BANK</a:t>
            </a:r>
          </a:p>
          <a:p>
            <a:pPr marL="0" lvl="0" indent="0" algn="l">
              <a:lnSpc>
                <a:spcPts val="10039"/>
              </a:lnSpc>
            </a:pPr>
            <a:endParaRPr lang="en-US" sz="9747" b="1">
              <a:solidFill>
                <a:srgbClr val="414964"/>
              </a:solidFill>
              <a:latin typeface="Poppins Bold"/>
              <a:ea typeface="Poppins Bold"/>
              <a:cs typeface="Poppins Bold"/>
              <a:sym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sp>
      <p:sp>
        <p:nvSpPr>
          <p:cNvPr id="3" name="Freeform 3"/>
          <p:cNvSpPr/>
          <p:nvPr/>
        </p:nvSpPr>
        <p:spPr>
          <a:xfrm>
            <a:off x="5715000" y="2544702"/>
            <a:ext cx="3455716" cy="4158958"/>
          </a:xfrm>
          <a:custGeom>
            <a:avLst/>
            <a:gdLst/>
            <a:ahLst/>
            <a:cxnLst/>
            <a:rect l="l" t="t" r="r" b="b"/>
            <a:pathLst>
              <a:path w="3455716" h="4158958">
                <a:moveTo>
                  <a:pt x="0" y="0"/>
                </a:moveTo>
                <a:lnTo>
                  <a:pt x="3455716" y="0"/>
                </a:lnTo>
                <a:lnTo>
                  <a:pt x="3455716" y="4158958"/>
                </a:lnTo>
                <a:lnTo>
                  <a:pt x="0" y="4158958"/>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267949" y="9126394"/>
            <a:ext cx="8934982" cy="1575077"/>
          </a:xfrm>
          <a:custGeom>
            <a:avLst/>
            <a:gdLst/>
            <a:ahLst/>
            <a:cxnLst/>
            <a:rect l="l" t="t" r="r" b="b"/>
            <a:pathLst>
              <a:path w="8934982" h="1575077">
                <a:moveTo>
                  <a:pt x="0" y="0"/>
                </a:moveTo>
                <a:lnTo>
                  <a:pt x="8934983" y="0"/>
                </a:lnTo>
                <a:lnTo>
                  <a:pt x="8934983" y="1575077"/>
                </a:lnTo>
                <a:lnTo>
                  <a:pt x="0" y="1575077"/>
                </a:lnTo>
                <a:lnTo>
                  <a:pt x="0" y="0"/>
                </a:lnTo>
                <a:close/>
              </a:path>
            </a:pathLst>
          </a:custGeom>
          <a:blipFill>
            <a:blip r:embed="rId5"/>
            <a:stretch>
              <a:fillRect/>
            </a:stretch>
          </a:blipFill>
        </p:spPr>
      </p:sp>
      <p:sp>
        <p:nvSpPr>
          <p:cNvPr id="5" name="Freeform 5"/>
          <p:cNvSpPr/>
          <p:nvPr/>
        </p:nvSpPr>
        <p:spPr>
          <a:xfrm>
            <a:off x="617375" y="3460278"/>
            <a:ext cx="10195251" cy="4203580"/>
          </a:xfrm>
          <a:custGeom>
            <a:avLst/>
            <a:gdLst/>
            <a:ahLst/>
            <a:cxnLst/>
            <a:rect l="l" t="t" r="r" b="b"/>
            <a:pathLst>
              <a:path w="10195251" h="4203580">
                <a:moveTo>
                  <a:pt x="0" y="0"/>
                </a:moveTo>
                <a:lnTo>
                  <a:pt x="10195250" y="0"/>
                </a:lnTo>
                <a:lnTo>
                  <a:pt x="10195250" y="4203580"/>
                </a:lnTo>
                <a:lnTo>
                  <a:pt x="0" y="4203580"/>
                </a:lnTo>
                <a:lnTo>
                  <a:pt x="0" y="0"/>
                </a:lnTo>
                <a:close/>
              </a:path>
            </a:pathLst>
          </a:custGeom>
          <a:blipFill>
            <a:blip r:embed="rId6"/>
            <a:stretch>
              <a:fillRect/>
            </a:stretch>
          </a:blipFill>
        </p:spPr>
      </p:sp>
      <p:sp>
        <p:nvSpPr>
          <p:cNvPr id="6" name="Freeform 6"/>
          <p:cNvSpPr/>
          <p:nvPr/>
        </p:nvSpPr>
        <p:spPr>
          <a:xfrm>
            <a:off x="4541806" y="11074856"/>
            <a:ext cx="2346388" cy="2346388"/>
          </a:xfrm>
          <a:custGeom>
            <a:avLst/>
            <a:gdLst/>
            <a:ahLst/>
            <a:cxnLst/>
            <a:rect l="l" t="t" r="r" b="b"/>
            <a:pathLst>
              <a:path w="2346388" h="2346388">
                <a:moveTo>
                  <a:pt x="0" y="0"/>
                </a:moveTo>
                <a:lnTo>
                  <a:pt x="2346388" y="0"/>
                </a:lnTo>
                <a:lnTo>
                  <a:pt x="2346388" y="2346388"/>
                </a:lnTo>
                <a:lnTo>
                  <a:pt x="0" y="2346388"/>
                </a:lnTo>
                <a:lnTo>
                  <a:pt x="0" y="0"/>
                </a:lnTo>
                <a:close/>
              </a:path>
            </a:pathLst>
          </a:custGeom>
          <a:blipFill>
            <a:blip r:embed="rId7">
              <a:alphaModFix amt="36000"/>
              <a:extLst>
                <a:ext uri="{96DAC541-7B7A-43D3-8B79-37D633B846F1}">
                  <asvg:svgBlip xmlns:asvg="http://schemas.microsoft.com/office/drawing/2016/SVG/main" r:embed="rId8"/>
                </a:ext>
              </a:extLst>
            </a:blip>
            <a:stretch>
              <a:fillRect/>
            </a:stretch>
          </a:blipFill>
        </p:spPr>
      </p:sp>
      <p:sp>
        <p:nvSpPr>
          <p:cNvPr id="7" name="Freeform 7"/>
          <p:cNvSpPr/>
          <p:nvPr/>
        </p:nvSpPr>
        <p:spPr>
          <a:xfrm>
            <a:off x="5271584" y="7841531"/>
            <a:ext cx="927713" cy="911478"/>
          </a:xfrm>
          <a:custGeom>
            <a:avLst/>
            <a:gdLst/>
            <a:ahLst/>
            <a:cxnLst/>
            <a:rect l="l" t="t" r="r" b="b"/>
            <a:pathLst>
              <a:path w="927713" h="911478">
                <a:moveTo>
                  <a:pt x="0" y="0"/>
                </a:moveTo>
                <a:lnTo>
                  <a:pt x="927713" y="0"/>
                </a:lnTo>
                <a:lnTo>
                  <a:pt x="927713" y="911479"/>
                </a:lnTo>
                <a:lnTo>
                  <a:pt x="0" y="911479"/>
                </a:lnTo>
                <a:lnTo>
                  <a:pt x="0" y="0"/>
                </a:lnTo>
                <a:close/>
              </a:path>
            </a:pathLst>
          </a:custGeom>
          <a:blipFill>
            <a:blip r:embed="rId9">
              <a:alphaModFix amt="16000"/>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1143000" y="1684583"/>
            <a:ext cx="9220200" cy="827278"/>
          </a:xfrm>
          <a:prstGeom prst="rect">
            <a:avLst/>
          </a:prstGeom>
        </p:spPr>
        <p:txBody>
          <a:bodyPr wrap="square" lIns="0" tIns="0" rIns="0" bIns="0" rtlCol="0" anchor="t">
            <a:spAutoFit/>
          </a:bodyPr>
          <a:lstStyle/>
          <a:p>
            <a:pPr marL="0" lvl="0" indent="0" algn="ctr">
              <a:lnSpc>
                <a:spcPts val="3223"/>
              </a:lnSpc>
            </a:pPr>
            <a:r>
              <a:rPr lang="en-US" sz="3223" b="1" dirty="0">
                <a:solidFill>
                  <a:srgbClr val="414964"/>
                </a:solidFill>
                <a:latin typeface="Candara" panose="020E0502030303020204" pitchFamily="34" charset="0"/>
                <a:ea typeface="Poppins Bold"/>
                <a:cs typeface="Poppins Bold"/>
                <a:sym typeface="Poppins Bold"/>
              </a:rPr>
              <a:t>Q7. WHAT IS THE AVERAGE NUMBER AND SIZE OF PAST DEPOSITS ACROSS ALL CUSTOMERS?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sp>
      <p:sp>
        <p:nvSpPr>
          <p:cNvPr id="3" name="Freeform 3"/>
          <p:cNvSpPr/>
          <p:nvPr/>
        </p:nvSpPr>
        <p:spPr>
          <a:xfrm>
            <a:off x="5715000" y="2544702"/>
            <a:ext cx="3455716" cy="4158958"/>
          </a:xfrm>
          <a:custGeom>
            <a:avLst/>
            <a:gdLst/>
            <a:ahLst/>
            <a:cxnLst/>
            <a:rect l="l" t="t" r="r" b="b"/>
            <a:pathLst>
              <a:path w="3455716" h="4158958">
                <a:moveTo>
                  <a:pt x="0" y="0"/>
                </a:moveTo>
                <a:lnTo>
                  <a:pt x="3455716" y="0"/>
                </a:lnTo>
                <a:lnTo>
                  <a:pt x="3455716" y="4158958"/>
                </a:lnTo>
                <a:lnTo>
                  <a:pt x="0" y="4158958"/>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06382" y="2771164"/>
            <a:ext cx="10924746" cy="7671541"/>
          </a:xfrm>
          <a:custGeom>
            <a:avLst/>
            <a:gdLst/>
            <a:ahLst/>
            <a:cxnLst/>
            <a:rect l="l" t="t" r="r" b="b"/>
            <a:pathLst>
              <a:path w="10924746" h="7671541">
                <a:moveTo>
                  <a:pt x="0" y="0"/>
                </a:moveTo>
                <a:lnTo>
                  <a:pt x="10924745" y="0"/>
                </a:lnTo>
                <a:lnTo>
                  <a:pt x="10924745" y="7671541"/>
                </a:lnTo>
                <a:lnTo>
                  <a:pt x="0" y="7671541"/>
                </a:lnTo>
                <a:lnTo>
                  <a:pt x="0" y="0"/>
                </a:lnTo>
                <a:close/>
              </a:path>
            </a:pathLst>
          </a:custGeom>
          <a:blipFill>
            <a:blip r:embed="rId5"/>
            <a:stretch>
              <a:fillRect t="-126" b="-126"/>
            </a:stretch>
          </a:blipFill>
        </p:spPr>
      </p:sp>
      <p:sp>
        <p:nvSpPr>
          <p:cNvPr id="5" name="Freeform 5"/>
          <p:cNvSpPr/>
          <p:nvPr/>
        </p:nvSpPr>
        <p:spPr>
          <a:xfrm>
            <a:off x="5326937" y="10703869"/>
            <a:ext cx="5476521" cy="2766784"/>
          </a:xfrm>
          <a:custGeom>
            <a:avLst/>
            <a:gdLst/>
            <a:ahLst/>
            <a:cxnLst/>
            <a:rect l="l" t="t" r="r" b="b"/>
            <a:pathLst>
              <a:path w="5476521" h="2766784">
                <a:moveTo>
                  <a:pt x="0" y="0"/>
                </a:moveTo>
                <a:lnTo>
                  <a:pt x="5476521" y="0"/>
                </a:lnTo>
                <a:lnTo>
                  <a:pt x="5476521" y="2766784"/>
                </a:lnTo>
                <a:lnTo>
                  <a:pt x="0" y="2766784"/>
                </a:lnTo>
                <a:lnTo>
                  <a:pt x="0" y="0"/>
                </a:lnTo>
                <a:close/>
              </a:path>
            </a:pathLst>
          </a:custGeom>
          <a:blipFill>
            <a:blip r:embed="rId6"/>
            <a:stretch>
              <a:fillRect/>
            </a:stretch>
          </a:blipFill>
        </p:spPr>
      </p:sp>
      <p:sp>
        <p:nvSpPr>
          <p:cNvPr id="6" name="Freeform 6"/>
          <p:cNvSpPr/>
          <p:nvPr/>
        </p:nvSpPr>
        <p:spPr>
          <a:xfrm>
            <a:off x="626542" y="10916328"/>
            <a:ext cx="2554325" cy="2554325"/>
          </a:xfrm>
          <a:custGeom>
            <a:avLst/>
            <a:gdLst/>
            <a:ahLst/>
            <a:cxnLst/>
            <a:rect l="l" t="t" r="r" b="b"/>
            <a:pathLst>
              <a:path w="2554325" h="2554325">
                <a:moveTo>
                  <a:pt x="0" y="0"/>
                </a:moveTo>
                <a:lnTo>
                  <a:pt x="2554325" y="0"/>
                </a:lnTo>
                <a:lnTo>
                  <a:pt x="2554325" y="2554325"/>
                </a:lnTo>
                <a:lnTo>
                  <a:pt x="0" y="2554325"/>
                </a:lnTo>
                <a:lnTo>
                  <a:pt x="0" y="0"/>
                </a:lnTo>
                <a:close/>
              </a:path>
            </a:pathLst>
          </a:custGeom>
          <a:blipFill>
            <a:blip r:embed="rId7">
              <a:alphaModFix amt="28000"/>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3992372" y="10442705"/>
            <a:ext cx="1121333" cy="1388647"/>
          </a:xfrm>
          <a:custGeom>
            <a:avLst/>
            <a:gdLst/>
            <a:ahLst/>
            <a:cxnLst/>
            <a:rect l="l" t="t" r="r" b="b"/>
            <a:pathLst>
              <a:path w="1121333" h="1388647">
                <a:moveTo>
                  <a:pt x="1121333" y="0"/>
                </a:moveTo>
                <a:lnTo>
                  <a:pt x="0" y="0"/>
                </a:lnTo>
                <a:lnTo>
                  <a:pt x="0" y="1388647"/>
                </a:lnTo>
                <a:lnTo>
                  <a:pt x="1121333" y="1388647"/>
                </a:lnTo>
                <a:lnTo>
                  <a:pt x="1121333"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487168" y="860818"/>
            <a:ext cx="10316290" cy="1115690"/>
          </a:xfrm>
          <a:prstGeom prst="rect">
            <a:avLst/>
          </a:prstGeom>
        </p:spPr>
        <p:txBody>
          <a:bodyPr lIns="0" tIns="0" rIns="0" bIns="0" rtlCol="0" anchor="t">
            <a:spAutoFit/>
          </a:bodyPr>
          <a:lstStyle/>
          <a:p>
            <a:pPr lvl="0" algn="ctr">
              <a:lnSpc>
                <a:spcPts val="2873"/>
              </a:lnSpc>
            </a:pPr>
            <a:r>
              <a:rPr lang="en-US" sz="2873" b="1" dirty="0">
                <a:solidFill>
                  <a:srgbClr val="414964"/>
                </a:solidFill>
                <a:latin typeface="Segoe UI Semibold" panose="020B0702040204020203" pitchFamily="34" charset="0"/>
                <a:ea typeface="Playfair Display 1 Semi-Bold"/>
                <a:cs typeface="Segoe UI Semibold" panose="020B0702040204020203" pitchFamily="34" charset="0"/>
                <a:sym typeface="Playfair Display 1 Semi-Bold"/>
              </a:rPr>
              <a:t>Q8. For each month - how many data bank customers make more than 1 deposit and at least either 1 purchase or 1 withdrawal in a single month?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txBody>
          <a:bodyPr/>
          <a:lstStyle/>
          <a:p>
            <a:endParaRPr lang="en-US" dirty="0"/>
          </a:p>
        </p:txBody>
      </p:sp>
      <p:sp>
        <p:nvSpPr>
          <p:cNvPr id="3" name="Freeform 3"/>
          <p:cNvSpPr/>
          <p:nvPr/>
        </p:nvSpPr>
        <p:spPr>
          <a:xfrm>
            <a:off x="1020152" y="8600548"/>
            <a:ext cx="672568" cy="672568"/>
          </a:xfrm>
          <a:custGeom>
            <a:avLst/>
            <a:gdLst/>
            <a:ahLst/>
            <a:cxnLst/>
            <a:rect l="l" t="t" r="r" b="b"/>
            <a:pathLst>
              <a:path w="672568" h="672568">
                <a:moveTo>
                  <a:pt x="0" y="0"/>
                </a:moveTo>
                <a:lnTo>
                  <a:pt x="672568" y="0"/>
                </a:lnTo>
                <a:lnTo>
                  <a:pt x="672568" y="672568"/>
                </a:lnTo>
                <a:lnTo>
                  <a:pt x="0" y="672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73243" y="7570215"/>
            <a:ext cx="766387" cy="766387"/>
          </a:xfrm>
          <a:custGeom>
            <a:avLst/>
            <a:gdLst/>
            <a:ahLst/>
            <a:cxnLst/>
            <a:rect l="l" t="t" r="r" b="b"/>
            <a:pathLst>
              <a:path w="766387" h="766387">
                <a:moveTo>
                  <a:pt x="0" y="0"/>
                </a:moveTo>
                <a:lnTo>
                  <a:pt x="766387" y="0"/>
                </a:lnTo>
                <a:lnTo>
                  <a:pt x="766387" y="766387"/>
                </a:lnTo>
                <a:lnTo>
                  <a:pt x="0" y="766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04037" y="9521208"/>
            <a:ext cx="704799" cy="693346"/>
          </a:xfrm>
          <a:custGeom>
            <a:avLst/>
            <a:gdLst/>
            <a:ahLst/>
            <a:cxnLst/>
            <a:rect l="l" t="t" r="r" b="b"/>
            <a:pathLst>
              <a:path w="704799" h="693346">
                <a:moveTo>
                  <a:pt x="0" y="0"/>
                </a:moveTo>
                <a:lnTo>
                  <a:pt x="704799" y="0"/>
                </a:lnTo>
                <a:lnTo>
                  <a:pt x="704799" y="693346"/>
                </a:lnTo>
                <a:lnTo>
                  <a:pt x="0" y="693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346037" y="374285"/>
            <a:ext cx="354724" cy="328070"/>
            <a:chOff x="0" y="0"/>
            <a:chExt cx="812800" cy="751726"/>
          </a:xfrm>
        </p:grpSpPr>
        <p:sp>
          <p:nvSpPr>
            <p:cNvPr id="7" name="Freeform 7"/>
            <p:cNvSpPr/>
            <p:nvPr/>
          </p:nvSpPr>
          <p:spPr>
            <a:xfrm>
              <a:off x="0" y="0"/>
              <a:ext cx="812800" cy="751726"/>
            </a:xfrm>
            <a:custGeom>
              <a:avLst/>
              <a:gdLst/>
              <a:ahLst/>
              <a:cxnLst/>
              <a:rect l="l" t="t" r="r" b="b"/>
              <a:pathLst>
                <a:path w="812800" h="751726">
                  <a:moveTo>
                    <a:pt x="406400" y="0"/>
                  </a:moveTo>
                  <a:cubicBezTo>
                    <a:pt x="181951" y="0"/>
                    <a:pt x="0" y="168280"/>
                    <a:pt x="0" y="375863"/>
                  </a:cubicBezTo>
                  <a:cubicBezTo>
                    <a:pt x="0" y="583446"/>
                    <a:pt x="181951" y="751726"/>
                    <a:pt x="406400" y="751726"/>
                  </a:cubicBezTo>
                  <a:cubicBezTo>
                    <a:pt x="630849" y="751726"/>
                    <a:pt x="812800" y="583446"/>
                    <a:pt x="812800" y="375863"/>
                  </a:cubicBezTo>
                  <a:cubicBezTo>
                    <a:pt x="812800" y="168280"/>
                    <a:pt x="630849" y="0"/>
                    <a:pt x="406400" y="0"/>
                  </a:cubicBezTo>
                  <a:close/>
                </a:path>
              </a:pathLst>
            </a:custGeom>
            <a:solidFill>
              <a:srgbClr val="342E25"/>
            </a:solidFill>
          </p:spPr>
        </p:sp>
        <p:sp>
          <p:nvSpPr>
            <p:cNvPr id="8" name="TextBox 8"/>
            <p:cNvSpPr txBox="1"/>
            <p:nvPr/>
          </p:nvSpPr>
          <p:spPr>
            <a:xfrm>
              <a:off x="76200" y="79999"/>
              <a:ext cx="660400" cy="601252"/>
            </a:xfrm>
            <a:prstGeom prst="rect">
              <a:avLst/>
            </a:prstGeom>
          </p:spPr>
          <p:txBody>
            <a:bodyPr lIns="50800" tIns="50800" rIns="50800" bIns="50800" rtlCol="0" anchor="ctr"/>
            <a:lstStyle/>
            <a:p>
              <a:pPr algn="ctr">
                <a:lnSpc>
                  <a:spcPts val="600"/>
                </a:lnSpc>
              </a:pPr>
              <a:endParaRPr/>
            </a:p>
          </p:txBody>
        </p:sp>
      </p:grpSp>
      <p:grpSp>
        <p:nvGrpSpPr>
          <p:cNvPr id="9" name="Group 9"/>
          <p:cNvGrpSpPr/>
          <p:nvPr/>
        </p:nvGrpSpPr>
        <p:grpSpPr>
          <a:xfrm>
            <a:off x="1245725" y="374285"/>
            <a:ext cx="354724" cy="328070"/>
            <a:chOff x="0" y="0"/>
            <a:chExt cx="812800" cy="751726"/>
          </a:xfrm>
        </p:grpSpPr>
        <p:sp>
          <p:nvSpPr>
            <p:cNvPr id="10" name="Freeform 10"/>
            <p:cNvSpPr/>
            <p:nvPr/>
          </p:nvSpPr>
          <p:spPr>
            <a:xfrm>
              <a:off x="0" y="0"/>
              <a:ext cx="812800" cy="751726"/>
            </a:xfrm>
            <a:custGeom>
              <a:avLst/>
              <a:gdLst/>
              <a:ahLst/>
              <a:cxnLst/>
              <a:rect l="l" t="t" r="r" b="b"/>
              <a:pathLst>
                <a:path w="812800" h="751726">
                  <a:moveTo>
                    <a:pt x="406400" y="0"/>
                  </a:moveTo>
                  <a:cubicBezTo>
                    <a:pt x="181951" y="0"/>
                    <a:pt x="0" y="168280"/>
                    <a:pt x="0" y="375863"/>
                  </a:cubicBezTo>
                  <a:cubicBezTo>
                    <a:pt x="0" y="583446"/>
                    <a:pt x="181951" y="751726"/>
                    <a:pt x="406400" y="751726"/>
                  </a:cubicBezTo>
                  <a:cubicBezTo>
                    <a:pt x="630849" y="751726"/>
                    <a:pt x="812800" y="583446"/>
                    <a:pt x="812800" y="375863"/>
                  </a:cubicBezTo>
                  <a:cubicBezTo>
                    <a:pt x="812800" y="168280"/>
                    <a:pt x="630849" y="0"/>
                    <a:pt x="406400" y="0"/>
                  </a:cubicBezTo>
                  <a:close/>
                </a:path>
              </a:pathLst>
            </a:custGeom>
            <a:solidFill>
              <a:srgbClr val="AAAEB1"/>
            </a:solidFill>
          </p:spPr>
        </p:sp>
        <p:sp>
          <p:nvSpPr>
            <p:cNvPr id="11" name="TextBox 11"/>
            <p:cNvSpPr txBox="1"/>
            <p:nvPr/>
          </p:nvSpPr>
          <p:spPr>
            <a:xfrm>
              <a:off x="76200" y="79999"/>
              <a:ext cx="660400" cy="601252"/>
            </a:xfrm>
            <a:prstGeom prst="rect">
              <a:avLst/>
            </a:prstGeom>
          </p:spPr>
          <p:txBody>
            <a:bodyPr lIns="50800" tIns="50800" rIns="50800" bIns="50800" rtlCol="0" anchor="ctr"/>
            <a:lstStyle/>
            <a:p>
              <a:pPr algn="ctr">
                <a:lnSpc>
                  <a:spcPts val="600"/>
                </a:lnSpc>
              </a:pPr>
              <a:endParaRPr/>
            </a:p>
          </p:txBody>
        </p:sp>
      </p:grpSp>
      <p:grpSp>
        <p:nvGrpSpPr>
          <p:cNvPr id="12" name="Group 12"/>
          <p:cNvGrpSpPr/>
          <p:nvPr/>
        </p:nvGrpSpPr>
        <p:grpSpPr>
          <a:xfrm>
            <a:off x="795881" y="374285"/>
            <a:ext cx="354724" cy="328070"/>
            <a:chOff x="0" y="0"/>
            <a:chExt cx="812800" cy="751726"/>
          </a:xfrm>
        </p:grpSpPr>
        <p:sp>
          <p:nvSpPr>
            <p:cNvPr id="13" name="Freeform 13"/>
            <p:cNvSpPr/>
            <p:nvPr/>
          </p:nvSpPr>
          <p:spPr>
            <a:xfrm>
              <a:off x="0" y="0"/>
              <a:ext cx="812800" cy="751726"/>
            </a:xfrm>
            <a:custGeom>
              <a:avLst/>
              <a:gdLst/>
              <a:ahLst/>
              <a:cxnLst/>
              <a:rect l="l" t="t" r="r" b="b"/>
              <a:pathLst>
                <a:path w="812800" h="751726">
                  <a:moveTo>
                    <a:pt x="406400" y="0"/>
                  </a:moveTo>
                  <a:cubicBezTo>
                    <a:pt x="181951" y="0"/>
                    <a:pt x="0" y="168280"/>
                    <a:pt x="0" y="375863"/>
                  </a:cubicBezTo>
                  <a:cubicBezTo>
                    <a:pt x="0" y="583446"/>
                    <a:pt x="181951" y="751726"/>
                    <a:pt x="406400" y="751726"/>
                  </a:cubicBezTo>
                  <a:cubicBezTo>
                    <a:pt x="630849" y="751726"/>
                    <a:pt x="812800" y="583446"/>
                    <a:pt x="812800" y="375863"/>
                  </a:cubicBezTo>
                  <a:cubicBezTo>
                    <a:pt x="812800" y="168280"/>
                    <a:pt x="630849" y="0"/>
                    <a:pt x="406400" y="0"/>
                  </a:cubicBezTo>
                  <a:close/>
                </a:path>
              </a:pathLst>
            </a:custGeom>
            <a:solidFill>
              <a:srgbClr val="D5CBC0"/>
            </a:solidFill>
          </p:spPr>
        </p:sp>
        <p:sp>
          <p:nvSpPr>
            <p:cNvPr id="14" name="TextBox 14"/>
            <p:cNvSpPr txBox="1"/>
            <p:nvPr/>
          </p:nvSpPr>
          <p:spPr>
            <a:xfrm>
              <a:off x="76200" y="79999"/>
              <a:ext cx="660400" cy="601252"/>
            </a:xfrm>
            <a:prstGeom prst="rect">
              <a:avLst/>
            </a:prstGeom>
          </p:spPr>
          <p:txBody>
            <a:bodyPr lIns="50800" tIns="50800" rIns="50800" bIns="50800" rtlCol="0" anchor="ctr"/>
            <a:lstStyle/>
            <a:p>
              <a:pPr algn="ctr">
                <a:lnSpc>
                  <a:spcPts val="600"/>
                </a:lnSpc>
              </a:pPr>
              <a:endParaRPr/>
            </a:p>
          </p:txBody>
        </p:sp>
      </p:grpSp>
      <p:grpSp>
        <p:nvGrpSpPr>
          <p:cNvPr id="15" name="Group 15"/>
          <p:cNvGrpSpPr/>
          <p:nvPr/>
        </p:nvGrpSpPr>
        <p:grpSpPr>
          <a:xfrm>
            <a:off x="1695568" y="374285"/>
            <a:ext cx="354724" cy="328070"/>
            <a:chOff x="0" y="0"/>
            <a:chExt cx="812800" cy="751726"/>
          </a:xfrm>
        </p:grpSpPr>
        <p:sp>
          <p:nvSpPr>
            <p:cNvPr id="16" name="Freeform 16"/>
            <p:cNvSpPr/>
            <p:nvPr/>
          </p:nvSpPr>
          <p:spPr>
            <a:xfrm>
              <a:off x="0" y="0"/>
              <a:ext cx="812800" cy="751726"/>
            </a:xfrm>
            <a:custGeom>
              <a:avLst/>
              <a:gdLst/>
              <a:ahLst/>
              <a:cxnLst/>
              <a:rect l="l" t="t" r="r" b="b"/>
              <a:pathLst>
                <a:path w="812800" h="751726">
                  <a:moveTo>
                    <a:pt x="406400" y="0"/>
                  </a:moveTo>
                  <a:cubicBezTo>
                    <a:pt x="181951" y="0"/>
                    <a:pt x="0" y="168280"/>
                    <a:pt x="0" y="375863"/>
                  </a:cubicBezTo>
                  <a:cubicBezTo>
                    <a:pt x="0" y="583446"/>
                    <a:pt x="181951" y="751726"/>
                    <a:pt x="406400" y="751726"/>
                  </a:cubicBezTo>
                  <a:cubicBezTo>
                    <a:pt x="630849" y="751726"/>
                    <a:pt x="812800" y="583446"/>
                    <a:pt x="812800" y="375863"/>
                  </a:cubicBezTo>
                  <a:cubicBezTo>
                    <a:pt x="812800" y="168280"/>
                    <a:pt x="630849" y="0"/>
                    <a:pt x="406400" y="0"/>
                  </a:cubicBezTo>
                  <a:close/>
                </a:path>
              </a:pathLst>
            </a:custGeom>
            <a:solidFill>
              <a:srgbClr val="B4ADA1"/>
            </a:solidFill>
          </p:spPr>
        </p:sp>
        <p:sp>
          <p:nvSpPr>
            <p:cNvPr id="17" name="TextBox 17"/>
            <p:cNvSpPr txBox="1"/>
            <p:nvPr/>
          </p:nvSpPr>
          <p:spPr>
            <a:xfrm>
              <a:off x="76200" y="79999"/>
              <a:ext cx="660400" cy="601252"/>
            </a:xfrm>
            <a:prstGeom prst="rect">
              <a:avLst/>
            </a:prstGeom>
          </p:spPr>
          <p:txBody>
            <a:bodyPr lIns="50800" tIns="50800" rIns="50800" bIns="50800" rtlCol="0" anchor="ctr"/>
            <a:lstStyle/>
            <a:p>
              <a:pPr algn="ctr">
                <a:lnSpc>
                  <a:spcPts val="600"/>
                </a:lnSpc>
              </a:pPr>
              <a:endParaRPr/>
            </a:p>
          </p:txBody>
        </p:sp>
      </p:grpSp>
      <p:grpSp>
        <p:nvGrpSpPr>
          <p:cNvPr id="18" name="Group 18"/>
          <p:cNvGrpSpPr/>
          <p:nvPr/>
        </p:nvGrpSpPr>
        <p:grpSpPr>
          <a:xfrm>
            <a:off x="2145412" y="374285"/>
            <a:ext cx="354724" cy="328070"/>
            <a:chOff x="0" y="0"/>
            <a:chExt cx="812800" cy="751726"/>
          </a:xfrm>
        </p:grpSpPr>
        <p:sp>
          <p:nvSpPr>
            <p:cNvPr id="19" name="Freeform 19"/>
            <p:cNvSpPr/>
            <p:nvPr/>
          </p:nvSpPr>
          <p:spPr>
            <a:xfrm>
              <a:off x="0" y="0"/>
              <a:ext cx="812800" cy="751726"/>
            </a:xfrm>
            <a:custGeom>
              <a:avLst/>
              <a:gdLst/>
              <a:ahLst/>
              <a:cxnLst/>
              <a:rect l="l" t="t" r="r" b="b"/>
              <a:pathLst>
                <a:path w="812800" h="751726">
                  <a:moveTo>
                    <a:pt x="406400" y="0"/>
                  </a:moveTo>
                  <a:cubicBezTo>
                    <a:pt x="181951" y="0"/>
                    <a:pt x="0" y="168280"/>
                    <a:pt x="0" y="375863"/>
                  </a:cubicBezTo>
                  <a:cubicBezTo>
                    <a:pt x="0" y="583446"/>
                    <a:pt x="181951" y="751726"/>
                    <a:pt x="406400" y="751726"/>
                  </a:cubicBezTo>
                  <a:cubicBezTo>
                    <a:pt x="630849" y="751726"/>
                    <a:pt x="812800" y="583446"/>
                    <a:pt x="812800" y="375863"/>
                  </a:cubicBezTo>
                  <a:cubicBezTo>
                    <a:pt x="812800" y="168280"/>
                    <a:pt x="630849" y="0"/>
                    <a:pt x="406400" y="0"/>
                  </a:cubicBezTo>
                  <a:close/>
                </a:path>
              </a:pathLst>
            </a:custGeom>
            <a:solidFill>
              <a:srgbClr val="FFFFFF"/>
            </a:solidFill>
          </p:spPr>
        </p:sp>
        <p:sp>
          <p:nvSpPr>
            <p:cNvPr id="20" name="TextBox 20"/>
            <p:cNvSpPr txBox="1"/>
            <p:nvPr/>
          </p:nvSpPr>
          <p:spPr>
            <a:xfrm>
              <a:off x="76200" y="79999"/>
              <a:ext cx="660400" cy="601252"/>
            </a:xfrm>
            <a:prstGeom prst="rect">
              <a:avLst/>
            </a:prstGeom>
          </p:spPr>
          <p:txBody>
            <a:bodyPr lIns="50800" tIns="50800" rIns="50800" bIns="50800" rtlCol="0" anchor="ctr"/>
            <a:lstStyle/>
            <a:p>
              <a:pPr algn="ctr">
                <a:lnSpc>
                  <a:spcPts val="600"/>
                </a:lnSpc>
              </a:pPr>
              <a:endParaRPr/>
            </a:p>
          </p:txBody>
        </p:sp>
      </p:grpSp>
      <p:sp>
        <p:nvSpPr>
          <p:cNvPr id="21" name="Freeform 21"/>
          <p:cNvSpPr/>
          <p:nvPr/>
        </p:nvSpPr>
        <p:spPr>
          <a:xfrm>
            <a:off x="2295004" y="1782697"/>
            <a:ext cx="5150570" cy="3888680"/>
          </a:xfrm>
          <a:custGeom>
            <a:avLst/>
            <a:gdLst/>
            <a:ahLst/>
            <a:cxnLst/>
            <a:rect l="l" t="t" r="r" b="b"/>
            <a:pathLst>
              <a:path w="5150570" h="3888680">
                <a:moveTo>
                  <a:pt x="0" y="0"/>
                </a:moveTo>
                <a:lnTo>
                  <a:pt x="5150570" y="0"/>
                </a:lnTo>
                <a:lnTo>
                  <a:pt x="5150570" y="3888680"/>
                </a:lnTo>
                <a:lnTo>
                  <a:pt x="0" y="38886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7785726" y="2565934"/>
            <a:ext cx="1870870" cy="2832077"/>
          </a:xfrm>
          <a:custGeom>
            <a:avLst/>
            <a:gdLst/>
            <a:ahLst/>
            <a:cxnLst/>
            <a:rect l="l" t="t" r="r" b="b"/>
            <a:pathLst>
              <a:path w="1870870" h="2832077">
                <a:moveTo>
                  <a:pt x="0" y="0"/>
                </a:moveTo>
                <a:lnTo>
                  <a:pt x="1870870" y="0"/>
                </a:lnTo>
                <a:lnTo>
                  <a:pt x="1870870" y="2832077"/>
                </a:lnTo>
                <a:lnTo>
                  <a:pt x="0" y="2832077"/>
                </a:lnTo>
                <a:lnTo>
                  <a:pt x="0" y="0"/>
                </a:lnTo>
                <a:close/>
              </a:path>
            </a:pathLst>
          </a:custGeom>
          <a:blipFill>
            <a:blip r:embed="rId11">
              <a:alphaModFix amt="81000"/>
            </a:blip>
            <a:stretch>
              <a:fillRect t="-523" b="-523"/>
            </a:stretch>
          </a:blipFill>
        </p:spPr>
      </p:sp>
      <p:sp>
        <p:nvSpPr>
          <p:cNvPr id="23" name="TextBox 23"/>
          <p:cNvSpPr txBox="1"/>
          <p:nvPr/>
        </p:nvSpPr>
        <p:spPr>
          <a:xfrm>
            <a:off x="1917546" y="7741236"/>
            <a:ext cx="5830874" cy="430058"/>
          </a:xfrm>
          <a:prstGeom prst="rect">
            <a:avLst/>
          </a:prstGeom>
        </p:spPr>
        <p:txBody>
          <a:bodyPr lIns="0" tIns="0" rIns="0" bIns="0" rtlCol="0" anchor="t">
            <a:spAutoFit/>
          </a:bodyPr>
          <a:lstStyle/>
          <a:p>
            <a:pPr algn="just">
              <a:lnSpc>
                <a:spcPts val="3596"/>
              </a:lnSpc>
            </a:pPr>
            <a:r>
              <a:rPr lang="en-US" sz="2568">
                <a:solidFill>
                  <a:srgbClr val="2A294B"/>
                </a:solidFill>
                <a:latin typeface="League Spartan"/>
                <a:ea typeface="League Spartan"/>
                <a:cs typeface="League Spartan"/>
                <a:sym typeface="League Spartan"/>
              </a:rPr>
              <a:t>https://github.com/NikhilRoyDA</a:t>
            </a:r>
          </a:p>
        </p:txBody>
      </p:sp>
      <p:sp>
        <p:nvSpPr>
          <p:cNvPr id="24" name="TextBox 24"/>
          <p:cNvSpPr txBox="1"/>
          <p:nvPr/>
        </p:nvSpPr>
        <p:spPr>
          <a:xfrm>
            <a:off x="1917546" y="8727386"/>
            <a:ext cx="8464600" cy="438582"/>
          </a:xfrm>
          <a:prstGeom prst="rect">
            <a:avLst/>
          </a:prstGeom>
        </p:spPr>
        <p:txBody>
          <a:bodyPr lIns="0" tIns="0" rIns="0" bIns="0" rtlCol="0" anchor="t">
            <a:spAutoFit/>
          </a:bodyPr>
          <a:lstStyle/>
          <a:p>
            <a:pPr marL="0" lvl="0" indent="0" algn="just">
              <a:lnSpc>
                <a:spcPts val="3596"/>
              </a:lnSpc>
              <a:spcBef>
                <a:spcPct val="0"/>
              </a:spcBef>
            </a:pPr>
            <a:r>
              <a:rPr lang="en-US" sz="2450" b="1" u="none" strike="noStrike" dirty="0">
                <a:solidFill>
                  <a:srgbClr val="2A294B"/>
                </a:solidFill>
                <a:latin typeface="League Spartan"/>
                <a:ea typeface="League Spartan"/>
                <a:cs typeface="League Spartan"/>
                <a:sym typeface="League Spartan"/>
              </a:rPr>
              <a:t>https://www.linkedin.com/in/nikhil-kumar-roy/</a:t>
            </a:r>
          </a:p>
        </p:txBody>
      </p:sp>
      <p:sp>
        <p:nvSpPr>
          <p:cNvPr id="25" name="TextBox 25"/>
          <p:cNvSpPr txBox="1"/>
          <p:nvPr/>
        </p:nvSpPr>
        <p:spPr>
          <a:xfrm>
            <a:off x="1917546" y="9655709"/>
            <a:ext cx="4628639" cy="430058"/>
          </a:xfrm>
          <a:prstGeom prst="rect">
            <a:avLst/>
          </a:prstGeom>
        </p:spPr>
        <p:txBody>
          <a:bodyPr lIns="0" tIns="0" rIns="0" bIns="0" rtlCol="0" anchor="t">
            <a:spAutoFit/>
          </a:bodyPr>
          <a:lstStyle/>
          <a:p>
            <a:pPr algn="just">
              <a:lnSpc>
                <a:spcPts val="3596"/>
              </a:lnSpc>
            </a:pPr>
            <a:r>
              <a:rPr lang="en-US" sz="2568">
                <a:solidFill>
                  <a:srgbClr val="2A294B"/>
                </a:solidFill>
                <a:latin typeface="League Spartan"/>
                <a:ea typeface="League Spartan"/>
                <a:cs typeface="League Spartan"/>
                <a:sym typeface="League Spartan"/>
              </a:rPr>
              <a:t>nikhilroy744@gmail.com</a:t>
            </a:r>
          </a:p>
        </p:txBody>
      </p:sp>
      <p:sp>
        <p:nvSpPr>
          <p:cNvPr id="26" name="Freeform 26"/>
          <p:cNvSpPr/>
          <p:nvPr/>
        </p:nvSpPr>
        <p:spPr>
          <a:xfrm>
            <a:off x="0" y="250084"/>
            <a:ext cx="422526" cy="422526"/>
          </a:xfrm>
          <a:custGeom>
            <a:avLst/>
            <a:gdLst/>
            <a:ahLst/>
            <a:cxnLst/>
            <a:rect l="l" t="t" r="r" b="b"/>
            <a:pathLst>
              <a:path w="422526" h="422526">
                <a:moveTo>
                  <a:pt x="0" y="0"/>
                </a:moveTo>
                <a:lnTo>
                  <a:pt x="422526" y="0"/>
                </a:lnTo>
                <a:lnTo>
                  <a:pt x="422526" y="422526"/>
                </a:lnTo>
                <a:lnTo>
                  <a:pt x="0" y="4225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TextBox 27"/>
          <p:cNvSpPr txBox="1"/>
          <p:nvPr/>
        </p:nvSpPr>
        <p:spPr>
          <a:xfrm>
            <a:off x="1041343" y="6627577"/>
            <a:ext cx="3618307" cy="564202"/>
          </a:xfrm>
          <a:prstGeom prst="rect">
            <a:avLst/>
          </a:prstGeom>
        </p:spPr>
        <p:txBody>
          <a:bodyPr lIns="0" tIns="0" rIns="0" bIns="0" rtlCol="0" anchor="t">
            <a:spAutoFit/>
          </a:bodyPr>
          <a:lstStyle/>
          <a:p>
            <a:pPr algn="l">
              <a:lnSpc>
                <a:spcPts val="4212"/>
              </a:lnSpc>
              <a:spcBef>
                <a:spcPct val="0"/>
              </a:spcBef>
            </a:pPr>
            <a:r>
              <a:rPr lang="en-US" sz="4212" b="1">
                <a:solidFill>
                  <a:srgbClr val="000000"/>
                </a:solidFill>
                <a:latin typeface="Playfair Display 2 Bold"/>
                <a:ea typeface="Playfair Display 2 Bold"/>
                <a:cs typeface="Playfair Display 2 Bold"/>
                <a:sym typeface="Playfair Display 2 Bold"/>
              </a:rPr>
              <a:t>Let’s Connect </a:t>
            </a:r>
          </a:p>
        </p:txBody>
      </p:sp>
      <p:sp>
        <p:nvSpPr>
          <p:cNvPr id="28" name="Freeform 28"/>
          <p:cNvSpPr/>
          <p:nvPr/>
        </p:nvSpPr>
        <p:spPr>
          <a:xfrm rot="2700000">
            <a:off x="4513853" y="6515143"/>
            <a:ext cx="712871" cy="712871"/>
          </a:xfrm>
          <a:custGeom>
            <a:avLst/>
            <a:gdLst/>
            <a:ahLst/>
            <a:cxnLst/>
            <a:rect l="l" t="t" r="r" b="b"/>
            <a:pathLst>
              <a:path w="712871" h="712871">
                <a:moveTo>
                  <a:pt x="0" y="0"/>
                </a:moveTo>
                <a:lnTo>
                  <a:pt x="712871" y="0"/>
                </a:lnTo>
                <a:lnTo>
                  <a:pt x="712871" y="712871"/>
                </a:lnTo>
                <a:lnTo>
                  <a:pt x="0" y="71287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sp>
      <p:sp>
        <p:nvSpPr>
          <p:cNvPr id="3" name="Freeform 3"/>
          <p:cNvSpPr/>
          <p:nvPr/>
        </p:nvSpPr>
        <p:spPr>
          <a:xfrm>
            <a:off x="7569643" y="574159"/>
            <a:ext cx="2712544" cy="2840361"/>
          </a:xfrm>
          <a:custGeom>
            <a:avLst/>
            <a:gdLst/>
            <a:ahLst/>
            <a:cxnLst/>
            <a:rect l="l" t="t" r="r" b="b"/>
            <a:pathLst>
              <a:path w="2712544" h="2840361">
                <a:moveTo>
                  <a:pt x="0" y="0"/>
                </a:moveTo>
                <a:lnTo>
                  <a:pt x="2712545" y="0"/>
                </a:lnTo>
                <a:lnTo>
                  <a:pt x="2712545" y="2840360"/>
                </a:lnTo>
                <a:lnTo>
                  <a:pt x="0" y="28403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3853440"/>
            <a:ext cx="11430000" cy="10434060"/>
          </a:xfrm>
          <a:custGeom>
            <a:avLst/>
            <a:gdLst/>
            <a:ahLst/>
            <a:cxnLst/>
            <a:rect l="l" t="t" r="r" b="b"/>
            <a:pathLst>
              <a:path w="11430000" h="10434060">
                <a:moveTo>
                  <a:pt x="0" y="0"/>
                </a:moveTo>
                <a:lnTo>
                  <a:pt x="11430000" y="0"/>
                </a:lnTo>
                <a:lnTo>
                  <a:pt x="11430000" y="10434060"/>
                </a:lnTo>
                <a:lnTo>
                  <a:pt x="0" y="10434060"/>
                </a:lnTo>
                <a:lnTo>
                  <a:pt x="0" y="0"/>
                </a:lnTo>
                <a:close/>
              </a:path>
            </a:pathLst>
          </a:custGeom>
          <a:blipFill>
            <a:blip r:embed="rId5"/>
            <a:stretch>
              <a:fillRect l="-5441" r="-2996" b="-1437"/>
            </a:stretch>
          </a:blipFill>
        </p:spPr>
      </p:sp>
      <p:sp>
        <p:nvSpPr>
          <p:cNvPr id="5" name="Freeform 5"/>
          <p:cNvSpPr/>
          <p:nvPr/>
        </p:nvSpPr>
        <p:spPr>
          <a:xfrm>
            <a:off x="7996108" y="10929183"/>
            <a:ext cx="2594807" cy="2215317"/>
          </a:xfrm>
          <a:custGeom>
            <a:avLst/>
            <a:gdLst/>
            <a:ahLst/>
            <a:cxnLst/>
            <a:rect l="l" t="t" r="r" b="b"/>
            <a:pathLst>
              <a:path w="2594807" h="2215317">
                <a:moveTo>
                  <a:pt x="0" y="0"/>
                </a:moveTo>
                <a:lnTo>
                  <a:pt x="2594807" y="0"/>
                </a:lnTo>
                <a:lnTo>
                  <a:pt x="2594807" y="2215317"/>
                </a:lnTo>
                <a:lnTo>
                  <a:pt x="0" y="2215317"/>
                </a:lnTo>
                <a:lnTo>
                  <a:pt x="0" y="0"/>
                </a:lnTo>
                <a:close/>
              </a:path>
            </a:pathLst>
          </a:custGeom>
          <a:blipFill>
            <a:blip r:embed="rId6">
              <a:alphaModFix amt="83000"/>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623145" y="1631948"/>
            <a:ext cx="5471469" cy="781933"/>
          </a:xfrm>
          <a:prstGeom prst="rect">
            <a:avLst/>
          </a:prstGeom>
        </p:spPr>
        <p:txBody>
          <a:bodyPr lIns="0" tIns="0" rIns="0" bIns="0" rtlCol="0" anchor="t">
            <a:spAutoFit/>
          </a:bodyPr>
          <a:lstStyle/>
          <a:p>
            <a:pPr marL="0" lvl="0" indent="0" algn="l">
              <a:lnSpc>
                <a:spcPts val="5533"/>
              </a:lnSpc>
            </a:pPr>
            <a:r>
              <a:rPr lang="en-US" sz="5533" b="1">
                <a:solidFill>
                  <a:srgbClr val="414964"/>
                </a:solidFill>
                <a:latin typeface="Poppins Bold"/>
                <a:ea typeface="Poppins Bold"/>
                <a:cs typeface="Poppins Bold"/>
                <a:sym typeface="Poppins Bold"/>
              </a:rPr>
              <a:t>SCHEMA USED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sp>
      <p:sp>
        <p:nvSpPr>
          <p:cNvPr id="3" name="Freeform 3"/>
          <p:cNvSpPr/>
          <p:nvPr/>
        </p:nvSpPr>
        <p:spPr>
          <a:xfrm>
            <a:off x="4963864" y="3303792"/>
            <a:ext cx="3455716" cy="4158958"/>
          </a:xfrm>
          <a:custGeom>
            <a:avLst/>
            <a:gdLst/>
            <a:ahLst/>
            <a:cxnLst/>
            <a:rect l="l" t="t" r="r" b="b"/>
            <a:pathLst>
              <a:path w="3455716" h="4158958">
                <a:moveTo>
                  <a:pt x="0" y="0"/>
                </a:moveTo>
                <a:lnTo>
                  <a:pt x="3455716" y="0"/>
                </a:lnTo>
                <a:lnTo>
                  <a:pt x="3455716" y="4158958"/>
                </a:lnTo>
                <a:lnTo>
                  <a:pt x="0" y="4158958"/>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861512" y="2609071"/>
            <a:ext cx="9706976" cy="10156627"/>
          </a:xfrm>
          <a:prstGeom prst="rect">
            <a:avLst/>
          </a:prstGeom>
        </p:spPr>
        <p:txBody>
          <a:bodyPr lIns="0" tIns="0" rIns="0" bIns="0" rtlCol="0" anchor="t">
            <a:spAutoFit/>
          </a:bodyPr>
          <a:lstStyle/>
          <a:p>
            <a:pPr marL="704754" lvl="1" indent="-352377" algn="l">
              <a:lnSpc>
                <a:spcPts val="3264"/>
              </a:lnSpc>
              <a:buFont typeface="Arial"/>
              <a:buChar char="•"/>
            </a:pPr>
            <a:r>
              <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rPr>
              <a:t>How many different nodes make up the Data Bank network?</a:t>
            </a:r>
          </a:p>
          <a:p>
            <a:pPr algn="l">
              <a:lnSpc>
                <a:spcPts val="3264"/>
              </a:lnSpc>
            </a:pPr>
            <a:endPar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endParaRPr>
          </a:p>
          <a:p>
            <a:pPr marL="704754" lvl="1" indent="-352377" algn="l">
              <a:lnSpc>
                <a:spcPts val="3264"/>
              </a:lnSpc>
              <a:buFont typeface="Arial"/>
              <a:buChar char="•"/>
            </a:pPr>
            <a:r>
              <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rPr>
              <a:t>How many nodes are there in each region?</a:t>
            </a:r>
          </a:p>
          <a:p>
            <a:pPr algn="l">
              <a:lnSpc>
                <a:spcPts val="3264"/>
              </a:lnSpc>
            </a:pPr>
            <a:endPar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endParaRPr>
          </a:p>
          <a:p>
            <a:pPr marL="704754" lvl="1" indent="-352377" algn="l">
              <a:lnSpc>
                <a:spcPts val="3264"/>
              </a:lnSpc>
              <a:buFont typeface="Arial"/>
              <a:buChar char="•"/>
            </a:pPr>
            <a:r>
              <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rPr>
              <a:t>How many customers are divided among the regions?</a:t>
            </a:r>
          </a:p>
          <a:p>
            <a:pPr algn="l">
              <a:lnSpc>
                <a:spcPts val="3264"/>
              </a:lnSpc>
            </a:pPr>
            <a:endPar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endParaRPr>
          </a:p>
          <a:p>
            <a:pPr marL="704754" lvl="1" indent="-352377" algn="l">
              <a:lnSpc>
                <a:spcPts val="3264"/>
              </a:lnSpc>
              <a:buFont typeface="Arial"/>
              <a:buChar char="•"/>
            </a:pPr>
            <a:r>
              <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rPr>
              <a:t>Determine the total amount of transactions for each region name.</a:t>
            </a:r>
          </a:p>
          <a:p>
            <a:pPr algn="l">
              <a:lnSpc>
                <a:spcPts val="3264"/>
              </a:lnSpc>
            </a:pPr>
            <a:endPar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endParaRPr>
          </a:p>
          <a:p>
            <a:pPr marL="704754" lvl="1" indent="-352377" algn="l">
              <a:lnSpc>
                <a:spcPts val="3264"/>
              </a:lnSpc>
              <a:buFont typeface="Arial"/>
              <a:buChar char="•"/>
            </a:pPr>
            <a:r>
              <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rPr>
              <a:t>How long does it take on an average to move clients to a new node?</a:t>
            </a:r>
          </a:p>
          <a:p>
            <a:pPr algn="l">
              <a:lnSpc>
                <a:spcPts val="3264"/>
              </a:lnSpc>
            </a:pPr>
            <a:endPar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endParaRPr>
          </a:p>
          <a:p>
            <a:pPr marL="704754" lvl="1" indent="-352377" algn="l">
              <a:lnSpc>
                <a:spcPts val="3264"/>
              </a:lnSpc>
              <a:buFont typeface="Arial"/>
              <a:buChar char="•"/>
            </a:pPr>
            <a:r>
              <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rPr>
              <a:t>What is the unique count and total amount for each transaction type?</a:t>
            </a:r>
          </a:p>
          <a:p>
            <a:pPr algn="l">
              <a:lnSpc>
                <a:spcPts val="3264"/>
              </a:lnSpc>
            </a:pPr>
            <a:endPar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endParaRPr>
          </a:p>
          <a:p>
            <a:pPr marL="704754" lvl="1" indent="-352377" algn="l">
              <a:lnSpc>
                <a:spcPts val="3264"/>
              </a:lnSpc>
              <a:buFont typeface="Arial"/>
              <a:buChar char="•"/>
            </a:pPr>
            <a:r>
              <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rPr>
              <a:t>What is the average number and size of past deposits across all customers?</a:t>
            </a:r>
          </a:p>
          <a:p>
            <a:pPr algn="l">
              <a:lnSpc>
                <a:spcPts val="3264"/>
              </a:lnSpc>
            </a:pPr>
            <a:endPar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endParaRPr>
          </a:p>
          <a:p>
            <a:pPr marL="704754" lvl="1" indent="-352377" algn="l">
              <a:lnSpc>
                <a:spcPts val="3264"/>
              </a:lnSpc>
              <a:buFont typeface="Arial"/>
              <a:buChar char="•"/>
            </a:pPr>
            <a:r>
              <a:rPr lang="en-US" sz="3264" b="1" dirty="0">
                <a:solidFill>
                  <a:srgbClr val="414964"/>
                </a:solidFill>
                <a:latin typeface="Segoe UI Semibold" panose="020B0702040204020203" pitchFamily="34" charset="0"/>
                <a:ea typeface="Playfair Display 1 Medium"/>
                <a:cs typeface="Segoe UI Semibold" panose="020B0702040204020203" pitchFamily="34" charset="0"/>
                <a:sym typeface="Playfair Display 1 Medium"/>
              </a:rPr>
              <a:t>For each month - how many Data Bank customers make more than 1 deposit and at least either 1 purchase or 1 withdrawal in a single month?</a:t>
            </a:r>
          </a:p>
        </p:txBody>
      </p:sp>
      <p:sp>
        <p:nvSpPr>
          <p:cNvPr id="5" name="Freeform 5"/>
          <p:cNvSpPr/>
          <p:nvPr/>
        </p:nvSpPr>
        <p:spPr>
          <a:xfrm>
            <a:off x="9532895" y="12390395"/>
            <a:ext cx="1508210" cy="1508210"/>
          </a:xfrm>
          <a:custGeom>
            <a:avLst/>
            <a:gdLst/>
            <a:ahLst/>
            <a:cxnLst/>
            <a:rect l="l" t="t" r="r" b="b"/>
            <a:pathLst>
              <a:path w="1508210" h="1508210">
                <a:moveTo>
                  <a:pt x="0" y="0"/>
                </a:moveTo>
                <a:lnTo>
                  <a:pt x="1508210" y="0"/>
                </a:lnTo>
                <a:lnTo>
                  <a:pt x="1508210" y="1508210"/>
                </a:lnTo>
                <a:lnTo>
                  <a:pt x="0" y="1508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143000" y="1358247"/>
            <a:ext cx="9144000" cy="829208"/>
          </a:xfrm>
          <a:prstGeom prst="rect">
            <a:avLst/>
          </a:prstGeom>
        </p:spPr>
        <p:txBody>
          <a:bodyPr lIns="0" tIns="0" rIns="0" bIns="0" rtlCol="0" anchor="t">
            <a:spAutoFit/>
          </a:bodyPr>
          <a:lstStyle/>
          <a:p>
            <a:pPr marL="0" lvl="0" indent="0" algn="ctr">
              <a:lnSpc>
                <a:spcPts val="5802"/>
              </a:lnSpc>
            </a:pPr>
            <a:r>
              <a:rPr lang="en-US" sz="5802" b="1">
                <a:solidFill>
                  <a:srgbClr val="414964"/>
                </a:solidFill>
                <a:latin typeface="Poppins Bold"/>
                <a:ea typeface="Poppins Bold"/>
                <a:cs typeface="Poppins Bold"/>
                <a:sym typeface="Poppins Bold"/>
              </a:rPr>
              <a:t>CASE STUDY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sp>
      <p:sp>
        <p:nvSpPr>
          <p:cNvPr id="3" name="Freeform 3"/>
          <p:cNvSpPr/>
          <p:nvPr/>
        </p:nvSpPr>
        <p:spPr>
          <a:xfrm>
            <a:off x="916463" y="4782814"/>
            <a:ext cx="3182798" cy="3830500"/>
          </a:xfrm>
          <a:custGeom>
            <a:avLst/>
            <a:gdLst/>
            <a:ahLst/>
            <a:cxnLst/>
            <a:rect l="l" t="t" r="r" b="b"/>
            <a:pathLst>
              <a:path w="3182798" h="3830500">
                <a:moveTo>
                  <a:pt x="0" y="0"/>
                </a:moveTo>
                <a:lnTo>
                  <a:pt x="3182797" y="0"/>
                </a:lnTo>
                <a:lnTo>
                  <a:pt x="3182797" y="3830500"/>
                </a:lnTo>
                <a:lnTo>
                  <a:pt x="0" y="3830500"/>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43000" y="3789317"/>
            <a:ext cx="9144000" cy="2981483"/>
          </a:xfrm>
          <a:custGeom>
            <a:avLst/>
            <a:gdLst/>
            <a:ahLst/>
            <a:cxnLst/>
            <a:rect l="l" t="t" r="r" b="b"/>
            <a:pathLst>
              <a:path w="9144000" h="2981483">
                <a:moveTo>
                  <a:pt x="0" y="0"/>
                </a:moveTo>
                <a:lnTo>
                  <a:pt x="9144000" y="0"/>
                </a:lnTo>
                <a:lnTo>
                  <a:pt x="9144000" y="2981483"/>
                </a:lnTo>
                <a:lnTo>
                  <a:pt x="0" y="2981483"/>
                </a:lnTo>
                <a:lnTo>
                  <a:pt x="0" y="0"/>
                </a:lnTo>
                <a:close/>
              </a:path>
            </a:pathLst>
          </a:custGeom>
          <a:blipFill>
            <a:blip r:embed="rId5"/>
            <a:stretch>
              <a:fillRect l="-3828" r="-3128"/>
            </a:stretch>
          </a:blipFill>
        </p:spPr>
      </p:sp>
      <p:sp>
        <p:nvSpPr>
          <p:cNvPr id="5" name="Freeform 5"/>
          <p:cNvSpPr/>
          <p:nvPr/>
        </p:nvSpPr>
        <p:spPr>
          <a:xfrm>
            <a:off x="4800172" y="7746739"/>
            <a:ext cx="5486828" cy="2166594"/>
          </a:xfrm>
          <a:custGeom>
            <a:avLst/>
            <a:gdLst/>
            <a:ahLst/>
            <a:cxnLst/>
            <a:rect l="l" t="t" r="r" b="b"/>
            <a:pathLst>
              <a:path w="5486828" h="2166594">
                <a:moveTo>
                  <a:pt x="0" y="0"/>
                </a:moveTo>
                <a:lnTo>
                  <a:pt x="5486828" y="0"/>
                </a:lnTo>
                <a:lnTo>
                  <a:pt x="5486828" y="2166593"/>
                </a:lnTo>
                <a:lnTo>
                  <a:pt x="0" y="2166593"/>
                </a:lnTo>
                <a:lnTo>
                  <a:pt x="0" y="0"/>
                </a:lnTo>
                <a:close/>
              </a:path>
            </a:pathLst>
          </a:custGeom>
          <a:blipFill>
            <a:blip r:embed="rId6"/>
            <a:stretch>
              <a:fillRect/>
            </a:stretch>
          </a:blipFill>
        </p:spPr>
      </p:sp>
      <p:sp>
        <p:nvSpPr>
          <p:cNvPr id="6" name="Freeform 6"/>
          <p:cNvSpPr/>
          <p:nvPr/>
        </p:nvSpPr>
        <p:spPr>
          <a:xfrm>
            <a:off x="557018" y="10584989"/>
            <a:ext cx="3901687" cy="3262786"/>
          </a:xfrm>
          <a:custGeom>
            <a:avLst/>
            <a:gdLst/>
            <a:ahLst/>
            <a:cxnLst/>
            <a:rect l="l" t="t" r="r" b="b"/>
            <a:pathLst>
              <a:path w="3901687" h="3262786">
                <a:moveTo>
                  <a:pt x="0" y="0"/>
                </a:moveTo>
                <a:lnTo>
                  <a:pt x="3901687" y="0"/>
                </a:lnTo>
                <a:lnTo>
                  <a:pt x="3901687" y="3262786"/>
                </a:lnTo>
                <a:lnTo>
                  <a:pt x="0" y="3262786"/>
                </a:lnTo>
                <a:lnTo>
                  <a:pt x="0" y="0"/>
                </a:lnTo>
                <a:close/>
              </a:path>
            </a:pathLst>
          </a:custGeom>
          <a:blipFill>
            <a:blip r:embed="rId7">
              <a:alphaModFix amt="24000"/>
            </a:blip>
            <a:stretch>
              <a:fillRect/>
            </a:stretch>
          </a:blipFill>
        </p:spPr>
      </p:sp>
      <p:sp>
        <p:nvSpPr>
          <p:cNvPr id="7" name="Freeform 7"/>
          <p:cNvSpPr/>
          <p:nvPr/>
        </p:nvSpPr>
        <p:spPr>
          <a:xfrm rot="2118905">
            <a:off x="2486558" y="7490913"/>
            <a:ext cx="2057397" cy="581215"/>
          </a:xfrm>
          <a:custGeom>
            <a:avLst/>
            <a:gdLst/>
            <a:ahLst/>
            <a:cxnLst/>
            <a:rect l="l" t="t" r="r" b="b"/>
            <a:pathLst>
              <a:path w="2057397" h="581215">
                <a:moveTo>
                  <a:pt x="0" y="0"/>
                </a:moveTo>
                <a:lnTo>
                  <a:pt x="2057397" y="0"/>
                </a:lnTo>
                <a:lnTo>
                  <a:pt x="2057397" y="581215"/>
                </a:lnTo>
                <a:lnTo>
                  <a:pt x="0" y="581215"/>
                </a:lnTo>
                <a:lnTo>
                  <a:pt x="0" y="0"/>
                </a:lnTo>
                <a:close/>
              </a:path>
            </a:pathLst>
          </a:custGeom>
          <a:blipFill>
            <a:blip r:embed="rId8">
              <a:alphaModFix amt="64000"/>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143000" y="1876949"/>
            <a:ext cx="9144000" cy="878830"/>
          </a:xfrm>
          <a:prstGeom prst="rect">
            <a:avLst/>
          </a:prstGeom>
        </p:spPr>
        <p:txBody>
          <a:bodyPr lIns="0" tIns="0" rIns="0" bIns="0" rtlCol="0" anchor="t">
            <a:spAutoFit/>
          </a:bodyPr>
          <a:lstStyle/>
          <a:p>
            <a:pPr marL="0" lvl="0" indent="0" algn="ctr">
              <a:lnSpc>
                <a:spcPts val="3421"/>
              </a:lnSpc>
            </a:pPr>
            <a:r>
              <a:rPr lang="en-US" sz="3421" b="1" dirty="0">
                <a:solidFill>
                  <a:srgbClr val="414964"/>
                </a:solidFill>
                <a:latin typeface="Candara" panose="020E0502030303020204" pitchFamily="34" charset="0"/>
                <a:ea typeface="Poppins Bold"/>
                <a:cs typeface="Poppins Bold"/>
                <a:sym typeface="Poppins Bold"/>
              </a:rPr>
              <a:t>Q1. HOW MANY DIFFERENT NODES MAKE UP THE DATA BANK NETWORK?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sp>
      <p:sp>
        <p:nvSpPr>
          <p:cNvPr id="3" name="Freeform 3"/>
          <p:cNvSpPr/>
          <p:nvPr/>
        </p:nvSpPr>
        <p:spPr>
          <a:xfrm>
            <a:off x="3987142" y="0"/>
            <a:ext cx="3455716" cy="4158958"/>
          </a:xfrm>
          <a:custGeom>
            <a:avLst/>
            <a:gdLst/>
            <a:ahLst/>
            <a:cxnLst/>
            <a:rect l="l" t="t" r="r" b="b"/>
            <a:pathLst>
              <a:path w="3455716" h="4158958">
                <a:moveTo>
                  <a:pt x="0" y="0"/>
                </a:moveTo>
                <a:lnTo>
                  <a:pt x="3455716" y="0"/>
                </a:lnTo>
                <a:lnTo>
                  <a:pt x="3455716" y="4158958"/>
                </a:lnTo>
                <a:lnTo>
                  <a:pt x="0" y="4158958"/>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43000" y="3683760"/>
            <a:ext cx="9144000" cy="4452192"/>
          </a:xfrm>
          <a:custGeom>
            <a:avLst/>
            <a:gdLst/>
            <a:ahLst/>
            <a:cxnLst/>
            <a:rect l="l" t="t" r="r" b="b"/>
            <a:pathLst>
              <a:path w="9144000" h="4452192">
                <a:moveTo>
                  <a:pt x="0" y="0"/>
                </a:moveTo>
                <a:lnTo>
                  <a:pt x="9144000" y="0"/>
                </a:lnTo>
                <a:lnTo>
                  <a:pt x="9144000" y="4452192"/>
                </a:lnTo>
                <a:lnTo>
                  <a:pt x="0" y="4452192"/>
                </a:lnTo>
                <a:lnTo>
                  <a:pt x="0" y="0"/>
                </a:lnTo>
                <a:close/>
              </a:path>
            </a:pathLst>
          </a:custGeom>
          <a:blipFill>
            <a:blip r:embed="rId5"/>
            <a:stretch>
              <a:fillRect l="-1993" r="-5714"/>
            </a:stretch>
          </a:blipFill>
        </p:spPr>
      </p:sp>
      <p:sp>
        <p:nvSpPr>
          <p:cNvPr id="5" name="Freeform 5"/>
          <p:cNvSpPr/>
          <p:nvPr/>
        </p:nvSpPr>
        <p:spPr>
          <a:xfrm>
            <a:off x="4883560" y="8715295"/>
            <a:ext cx="5403440" cy="3760289"/>
          </a:xfrm>
          <a:custGeom>
            <a:avLst/>
            <a:gdLst/>
            <a:ahLst/>
            <a:cxnLst/>
            <a:rect l="l" t="t" r="r" b="b"/>
            <a:pathLst>
              <a:path w="5403440" h="3760289">
                <a:moveTo>
                  <a:pt x="0" y="0"/>
                </a:moveTo>
                <a:lnTo>
                  <a:pt x="5403440" y="0"/>
                </a:lnTo>
                <a:lnTo>
                  <a:pt x="5403440" y="3760289"/>
                </a:lnTo>
                <a:lnTo>
                  <a:pt x="0" y="3760289"/>
                </a:lnTo>
                <a:lnTo>
                  <a:pt x="0" y="0"/>
                </a:lnTo>
                <a:close/>
              </a:path>
            </a:pathLst>
          </a:custGeom>
          <a:blipFill>
            <a:blip r:embed="rId6"/>
            <a:stretch>
              <a:fillRect/>
            </a:stretch>
          </a:blipFill>
        </p:spPr>
      </p:sp>
      <p:sp>
        <p:nvSpPr>
          <p:cNvPr id="6" name="Freeform 6"/>
          <p:cNvSpPr/>
          <p:nvPr/>
        </p:nvSpPr>
        <p:spPr>
          <a:xfrm>
            <a:off x="658062" y="10380069"/>
            <a:ext cx="3101746" cy="2764431"/>
          </a:xfrm>
          <a:custGeom>
            <a:avLst/>
            <a:gdLst/>
            <a:ahLst/>
            <a:cxnLst/>
            <a:rect l="l" t="t" r="r" b="b"/>
            <a:pathLst>
              <a:path w="3101746" h="2764431">
                <a:moveTo>
                  <a:pt x="0" y="0"/>
                </a:moveTo>
                <a:lnTo>
                  <a:pt x="3101746" y="0"/>
                </a:lnTo>
                <a:lnTo>
                  <a:pt x="3101746" y="2764431"/>
                </a:lnTo>
                <a:lnTo>
                  <a:pt x="0" y="2764431"/>
                </a:lnTo>
                <a:lnTo>
                  <a:pt x="0" y="0"/>
                </a:lnTo>
                <a:close/>
              </a:path>
            </a:pathLst>
          </a:custGeom>
          <a:blipFill>
            <a:blip r:embed="rId7">
              <a:alphaModFix amt="36000"/>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143000" y="1626456"/>
            <a:ext cx="9144000" cy="878830"/>
          </a:xfrm>
          <a:prstGeom prst="rect">
            <a:avLst/>
          </a:prstGeom>
        </p:spPr>
        <p:txBody>
          <a:bodyPr lIns="0" tIns="0" rIns="0" bIns="0" rtlCol="0" anchor="t">
            <a:spAutoFit/>
          </a:bodyPr>
          <a:lstStyle/>
          <a:p>
            <a:pPr marL="0" lvl="0" indent="0" algn="ctr">
              <a:lnSpc>
                <a:spcPts val="3421"/>
              </a:lnSpc>
              <a:spcBef>
                <a:spcPct val="0"/>
              </a:spcBef>
            </a:pPr>
            <a:r>
              <a:rPr lang="en-US" sz="3421" b="1" u="none" strike="noStrike" dirty="0">
                <a:solidFill>
                  <a:srgbClr val="414964"/>
                </a:solidFill>
                <a:latin typeface="Candara" panose="020E0502030303020204" pitchFamily="34" charset="0"/>
                <a:ea typeface="Poppins Bold"/>
                <a:cs typeface="Poppins Bold"/>
                <a:sym typeface="Poppins Bold"/>
              </a:rPr>
              <a:t>Q2. HOW MANY NODES ARE THERE IN EACH REGION?</a:t>
            </a:r>
          </a:p>
        </p:txBody>
      </p:sp>
      <p:sp>
        <p:nvSpPr>
          <p:cNvPr id="8" name="Freeform 8"/>
          <p:cNvSpPr/>
          <p:nvPr/>
        </p:nvSpPr>
        <p:spPr>
          <a:xfrm rot="2118905">
            <a:off x="2847466" y="8677138"/>
            <a:ext cx="2057397" cy="581215"/>
          </a:xfrm>
          <a:custGeom>
            <a:avLst/>
            <a:gdLst/>
            <a:ahLst/>
            <a:cxnLst/>
            <a:rect l="l" t="t" r="r" b="b"/>
            <a:pathLst>
              <a:path w="2057397" h="581215">
                <a:moveTo>
                  <a:pt x="0" y="0"/>
                </a:moveTo>
                <a:lnTo>
                  <a:pt x="2057397" y="0"/>
                </a:lnTo>
                <a:lnTo>
                  <a:pt x="2057397" y="581215"/>
                </a:lnTo>
                <a:lnTo>
                  <a:pt x="0" y="581215"/>
                </a:lnTo>
                <a:lnTo>
                  <a:pt x="0" y="0"/>
                </a:lnTo>
                <a:close/>
              </a:path>
            </a:pathLst>
          </a:custGeom>
          <a:blipFill>
            <a:blip r:embed="rId9">
              <a:alphaModFix amt="64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sp>
      <p:sp>
        <p:nvSpPr>
          <p:cNvPr id="3" name="Freeform 3"/>
          <p:cNvSpPr/>
          <p:nvPr/>
        </p:nvSpPr>
        <p:spPr>
          <a:xfrm>
            <a:off x="5715000" y="2544702"/>
            <a:ext cx="3455716" cy="4158958"/>
          </a:xfrm>
          <a:custGeom>
            <a:avLst/>
            <a:gdLst/>
            <a:ahLst/>
            <a:cxnLst/>
            <a:rect l="l" t="t" r="r" b="b"/>
            <a:pathLst>
              <a:path w="3455716" h="4158958">
                <a:moveTo>
                  <a:pt x="0" y="0"/>
                </a:moveTo>
                <a:lnTo>
                  <a:pt x="3455716" y="0"/>
                </a:lnTo>
                <a:lnTo>
                  <a:pt x="3455716" y="4158958"/>
                </a:lnTo>
                <a:lnTo>
                  <a:pt x="0" y="4158958"/>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4" name="Freeform 4"/>
          <p:cNvSpPr/>
          <p:nvPr/>
        </p:nvSpPr>
        <p:spPr>
          <a:xfrm>
            <a:off x="750360" y="3216332"/>
            <a:ext cx="9929280" cy="3487328"/>
          </a:xfrm>
          <a:custGeom>
            <a:avLst/>
            <a:gdLst/>
            <a:ahLst/>
            <a:cxnLst/>
            <a:rect l="l" t="t" r="r" b="b"/>
            <a:pathLst>
              <a:path w="9929280" h="3487328">
                <a:moveTo>
                  <a:pt x="0" y="0"/>
                </a:moveTo>
                <a:lnTo>
                  <a:pt x="9929280" y="0"/>
                </a:lnTo>
                <a:lnTo>
                  <a:pt x="9929280" y="3487328"/>
                </a:lnTo>
                <a:lnTo>
                  <a:pt x="0" y="3487328"/>
                </a:lnTo>
                <a:lnTo>
                  <a:pt x="0" y="0"/>
                </a:lnTo>
                <a:close/>
              </a:path>
            </a:pathLst>
          </a:custGeom>
          <a:blipFill>
            <a:blip r:embed="rId5"/>
            <a:stretch>
              <a:fillRect l="-1285" r="-1725"/>
            </a:stretch>
          </a:blipFill>
        </p:spPr>
      </p:sp>
      <p:sp>
        <p:nvSpPr>
          <p:cNvPr id="5" name="Freeform 5"/>
          <p:cNvSpPr/>
          <p:nvPr/>
        </p:nvSpPr>
        <p:spPr>
          <a:xfrm>
            <a:off x="750360" y="8019916"/>
            <a:ext cx="5641311" cy="3450802"/>
          </a:xfrm>
          <a:custGeom>
            <a:avLst/>
            <a:gdLst/>
            <a:ahLst/>
            <a:cxnLst/>
            <a:rect l="l" t="t" r="r" b="b"/>
            <a:pathLst>
              <a:path w="5641311" h="3450802">
                <a:moveTo>
                  <a:pt x="0" y="0"/>
                </a:moveTo>
                <a:lnTo>
                  <a:pt x="5641311" y="0"/>
                </a:lnTo>
                <a:lnTo>
                  <a:pt x="5641311" y="3450802"/>
                </a:lnTo>
                <a:lnTo>
                  <a:pt x="0" y="3450802"/>
                </a:lnTo>
                <a:lnTo>
                  <a:pt x="0" y="0"/>
                </a:lnTo>
                <a:close/>
              </a:path>
            </a:pathLst>
          </a:custGeom>
          <a:blipFill>
            <a:blip r:embed="rId6"/>
            <a:stretch>
              <a:fillRect/>
            </a:stretch>
          </a:blipFill>
        </p:spPr>
      </p:sp>
      <p:sp>
        <p:nvSpPr>
          <p:cNvPr id="6" name="Freeform 6"/>
          <p:cNvSpPr/>
          <p:nvPr/>
        </p:nvSpPr>
        <p:spPr>
          <a:xfrm>
            <a:off x="7721824" y="8456284"/>
            <a:ext cx="2565176" cy="2578067"/>
          </a:xfrm>
          <a:custGeom>
            <a:avLst/>
            <a:gdLst/>
            <a:ahLst/>
            <a:cxnLst/>
            <a:rect l="l" t="t" r="r" b="b"/>
            <a:pathLst>
              <a:path w="2565176" h="2578067">
                <a:moveTo>
                  <a:pt x="0" y="0"/>
                </a:moveTo>
                <a:lnTo>
                  <a:pt x="2565176" y="0"/>
                </a:lnTo>
                <a:lnTo>
                  <a:pt x="2565176" y="2578066"/>
                </a:lnTo>
                <a:lnTo>
                  <a:pt x="0" y="2578066"/>
                </a:lnTo>
                <a:lnTo>
                  <a:pt x="0" y="0"/>
                </a:lnTo>
                <a:close/>
              </a:path>
            </a:pathLst>
          </a:custGeom>
          <a:blipFill>
            <a:blip r:embed="rId7">
              <a:alphaModFix amt="76000"/>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143000" y="1181100"/>
            <a:ext cx="9144000" cy="1031685"/>
          </a:xfrm>
          <a:prstGeom prst="rect">
            <a:avLst/>
          </a:prstGeom>
        </p:spPr>
        <p:txBody>
          <a:bodyPr lIns="0" tIns="0" rIns="0" bIns="0" rtlCol="0" anchor="t">
            <a:spAutoFit/>
          </a:bodyPr>
          <a:lstStyle/>
          <a:p>
            <a:pPr marL="0" lvl="0" indent="0" algn="ctr">
              <a:lnSpc>
                <a:spcPts val="3880"/>
              </a:lnSpc>
            </a:pPr>
            <a:r>
              <a:rPr lang="en-US" sz="3880" b="1" dirty="0">
                <a:solidFill>
                  <a:srgbClr val="414964"/>
                </a:solidFill>
                <a:latin typeface="Candara" panose="020E0502030303020204" pitchFamily="34" charset="0"/>
                <a:ea typeface="Poppins Bold"/>
                <a:cs typeface="Poppins Bold"/>
                <a:sym typeface="Poppins Bold"/>
              </a:rPr>
              <a:t>Q3. HOW MANY CUSTOMERS ARE DIVIDED AMONG THE REGIONS?</a:t>
            </a:r>
          </a:p>
        </p:txBody>
      </p:sp>
      <p:sp>
        <p:nvSpPr>
          <p:cNvPr id="8" name="Freeform 8"/>
          <p:cNvSpPr/>
          <p:nvPr/>
        </p:nvSpPr>
        <p:spPr>
          <a:xfrm rot="8471495" flipV="1">
            <a:off x="6346711" y="7294517"/>
            <a:ext cx="2057397" cy="581215"/>
          </a:xfrm>
          <a:custGeom>
            <a:avLst/>
            <a:gdLst/>
            <a:ahLst/>
            <a:cxnLst/>
            <a:rect l="l" t="t" r="r" b="b"/>
            <a:pathLst>
              <a:path w="2057397" h="581215">
                <a:moveTo>
                  <a:pt x="0" y="581215"/>
                </a:moveTo>
                <a:lnTo>
                  <a:pt x="2057397" y="581215"/>
                </a:lnTo>
                <a:lnTo>
                  <a:pt x="2057397" y="0"/>
                </a:lnTo>
                <a:lnTo>
                  <a:pt x="0" y="0"/>
                </a:lnTo>
                <a:lnTo>
                  <a:pt x="0" y="581215"/>
                </a:lnTo>
                <a:close/>
              </a:path>
            </a:pathLst>
          </a:custGeom>
          <a:blipFill>
            <a:blip r:embed="rId9">
              <a:alphaModFix amt="64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sp>
      <p:sp>
        <p:nvSpPr>
          <p:cNvPr id="3" name="Freeform 3"/>
          <p:cNvSpPr/>
          <p:nvPr/>
        </p:nvSpPr>
        <p:spPr>
          <a:xfrm>
            <a:off x="5715000" y="2544702"/>
            <a:ext cx="3455716" cy="4158958"/>
          </a:xfrm>
          <a:custGeom>
            <a:avLst/>
            <a:gdLst/>
            <a:ahLst/>
            <a:cxnLst/>
            <a:rect l="l" t="t" r="r" b="b"/>
            <a:pathLst>
              <a:path w="3455716" h="4158958">
                <a:moveTo>
                  <a:pt x="0" y="0"/>
                </a:moveTo>
                <a:lnTo>
                  <a:pt x="3455716" y="0"/>
                </a:lnTo>
                <a:lnTo>
                  <a:pt x="3455716" y="4158958"/>
                </a:lnTo>
                <a:lnTo>
                  <a:pt x="0" y="4158958"/>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81631" y="3359602"/>
            <a:ext cx="10866739" cy="4580505"/>
          </a:xfrm>
          <a:custGeom>
            <a:avLst/>
            <a:gdLst/>
            <a:ahLst/>
            <a:cxnLst/>
            <a:rect l="l" t="t" r="r" b="b"/>
            <a:pathLst>
              <a:path w="10866739" h="4580505">
                <a:moveTo>
                  <a:pt x="0" y="0"/>
                </a:moveTo>
                <a:lnTo>
                  <a:pt x="10866738" y="0"/>
                </a:lnTo>
                <a:lnTo>
                  <a:pt x="10866738" y="4580505"/>
                </a:lnTo>
                <a:lnTo>
                  <a:pt x="0" y="4580505"/>
                </a:lnTo>
                <a:lnTo>
                  <a:pt x="0" y="0"/>
                </a:lnTo>
                <a:close/>
              </a:path>
            </a:pathLst>
          </a:custGeom>
          <a:blipFill>
            <a:blip r:embed="rId5"/>
            <a:stretch>
              <a:fillRect l="-1289" r="-257"/>
            </a:stretch>
          </a:blipFill>
        </p:spPr>
      </p:sp>
      <p:sp>
        <p:nvSpPr>
          <p:cNvPr id="5" name="Freeform 5"/>
          <p:cNvSpPr/>
          <p:nvPr/>
        </p:nvSpPr>
        <p:spPr>
          <a:xfrm>
            <a:off x="4448802" y="9206932"/>
            <a:ext cx="5988113" cy="3093033"/>
          </a:xfrm>
          <a:custGeom>
            <a:avLst/>
            <a:gdLst/>
            <a:ahLst/>
            <a:cxnLst/>
            <a:rect l="l" t="t" r="r" b="b"/>
            <a:pathLst>
              <a:path w="5988113" h="3093033">
                <a:moveTo>
                  <a:pt x="0" y="0"/>
                </a:moveTo>
                <a:lnTo>
                  <a:pt x="5988112" y="0"/>
                </a:lnTo>
                <a:lnTo>
                  <a:pt x="5988112" y="3093033"/>
                </a:lnTo>
                <a:lnTo>
                  <a:pt x="0" y="3093033"/>
                </a:lnTo>
                <a:lnTo>
                  <a:pt x="0" y="0"/>
                </a:lnTo>
                <a:close/>
              </a:path>
            </a:pathLst>
          </a:custGeom>
          <a:blipFill>
            <a:blip r:embed="rId6"/>
            <a:stretch>
              <a:fillRect/>
            </a:stretch>
          </a:blipFill>
        </p:spPr>
      </p:sp>
      <p:sp>
        <p:nvSpPr>
          <p:cNvPr id="6" name="Freeform 6"/>
          <p:cNvSpPr/>
          <p:nvPr/>
        </p:nvSpPr>
        <p:spPr>
          <a:xfrm>
            <a:off x="573865" y="10753448"/>
            <a:ext cx="2679340" cy="3093033"/>
          </a:xfrm>
          <a:custGeom>
            <a:avLst/>
            <a:gdLst/>
            <a:ahLst/>
            <a:cxnLst/>
            <a:rect l="l" t="t" r="r" b="b"/>
            <a:pathLst>
              <a:path w="2679340" h="3093033">
                <a:moveTo>
                  <a:pt x="0" y="0"/>
                </a:moveTo>
                <a:lnTo>
                  <a:pt x="2679340" y="0"/>
                </a:lnTo>
                <a:lnTo>
                  <a:pt x="2679340" y="3093034"/>
                </a:lnTo>
                <a:lnTo>
                  <a:pt x="0" y="3093034"/>
                </a:lnTo>
                <a:lnTo>
                  <a:pt x="0" y="0"/>
                </a:lnTo>
                <a:close/>
              </a:path>
            </a:pathLst>
          </a:custGeom>
          <a:blipFill>
            <a:blip r:embed="rId7">
              <a:alphaModFix amt="14000"/>
              <a:extLst>
                <a:ext uri="{96DAC541-7B7A-43D3-8B79-37D633B846F1}">
                  <asvg:svgBlip xmlns:asvg="http://schemas.microsoft.com/office/drawing/2016/SVG/main" r:embed="rId8"/>
                </a:ext>
              </a:extLst>
            </a:blip>
            <a:stretch>
              <a:fillRect/>
            </a:stretch>
          </a:blipFill>
        </p:spPr>
      </p:sp>
      <p:sp>
        <p:nvSpPr>
          <p:cNvPr id="7" name="Freeform 7"/>
          <p:cNvSpPr/>
          <p:nvPr/>
        </p:nvSpPr>
        <p:spPr>
          <a:xfrm>
            <a:off x="2662387" y="8313263"/>
            <a:ext cx="1661410" cy="1266825"/>
          </a:xfrm>
          <a:custGeom>
            <a:avLst/>
            <a:gdLst/>
            <a:ahLst/>
            <a:cxnLst/>
            <a:rect l="l" t="t" r="r" b="b"/>
            <a:pathLst>
              <a:path w="1661410" h="1266825">
                <a:moveTo>
                  <a:pt x="0" y="0"/>
                </a:moveTo>
                <a:lnTo>
                  <a:pt x="1661409" y="0"/>
                </a:lnTo>
                <a:lnTo>
                  <a:pt x="1661409" y="1266825"/>
                </a:lnTo>
                <a:lnTo>
                  <a:pt x="0" y="12668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1053638" y="1181100"/>
            <a:ext cx="9322725" cy="910870"/>
          </a:xfrm>
          <a:prstGeom prst="rect">
            <a:avLst/>
          </a:prstGeom>
        </p:spPr>
        <p:txBody>
          <a:bodyPr lIns="0" tIns="0" rIns="0" bIns="0" rtlCol="0" anchor="t">
            <a:spAutoFit/>
          </a:bodyPr>
          <a:lstStyle/>
          <a:p>
            <a:pPr marL="0" lvl="0" indent="0" algn="ctr">
              <a:lnSpc>
                <a:spcPts val="3442"/>
              </a:lnSpc>
            </a:pPr>
            <a:r>
              <a:rPr lang="en-US" sz="3442" b="1" dirty="0">
                <a:solidFill>
                  <a:srgbClr val="414964"/>
                </a:solidFill>
                <a:latin typeface="Candara" panose="020E0502030303020204" pitchFamily="34" charset="0"/>
                <a:ea typeface="Poppins Bold"/>
                <a:cs typeface="Poppins Bold"/>
                <a:sym typeface="Poppins Bold"/>
              </a:rPr>
              <a:t>Q4. DETERMINE THE TOTAL AMOUNT OF TRANSACTIONS FOR EACH REGION NAME.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sp>
      <p:sp>
        <p:nvSpPr>
          <p:cNvPr id="3" name="Freeform 3"/>
          <p:cNvSpPr/>
          <p:nvPr/>
        </p:nvSpPr>
        <p:spPr>
          <a:xfrm>
            <a:off x="5715000" y="2544702"/>
            <a:ext cx="3455716" cy="4158958"/>
          </a:xfrm>
          <a:custGeom>
            <a:avLst/>
            <a:gdLst/>
            <a:ahLst/>
            <a:cxnLst/>
            <a:rect l="l" t="t" r="r" b="b"/>
            <a:pathLst>
              <a:path w="3455716" h="4158958">
                <a:moveTo>
                  <a:pt x="0" y="0"/>
                </a:moveTo>
                <a:lnTo>
                  <a:pt x="3455716" y="0"/>
                </a:lnTo>
                <a:lnTo>
                  <a:pt x="3455716" y="4158958"/>
                </a:lnTo>
                <a:lnTo>
                  <a:pt x="0" y="4158958"/>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4" name="Freeform 4"/>
          <p:cNvSpPr/>
          <p:nvPr/>
        </p:nvSpPr>
        <p:spPr>
          <a:xfrm>
            <a:off x="6158728" y="8345514"/>
            <a:ext cx="3590180" cy="1700039"/>
          </a:xfrm>
          <a:custGeom>
            <a:avLst/>
            <a:gdLst/>
            <a:ahLst/>
            <a:cxnLst/>
            <a:rect l="l" t="t" r="r" b="b"/>
            <a:pathLst>
              <a:path w="3590180" h="1700039">
                <a:moveTo>
                  <a:pt x="0" y="0"/>
                </a:moveTo>
                <a:lnTo>
                  <a:pt x="3590180" y="0"/>
                </a:lnTo>
                <a:lnTo>
                  <a:pt x="3590180" y="1700039"/>
                </a:lnTo>
                <a:lnTo>
                  <a:pt x="0" y="1700039"/>
                </a:lnTo>
                <a:lnTo>
                  <a:pt x="0" y="0"/>
                </a:lnTo>
                <a:close/>
              </a:path>
            </a:pathLst>
          </a:custGeom>
          <a:blipFill>
            <a:blip r:embed="rId5"/>
            <a:stretch>
              <a:fillRect b="-12055"/>
            </a:stretch>
          </a:blipFill>
        </p:spPr>
      </p:sp>
      <p:sp>
        <p:nvSpPr>
          <p:cNvPr id="5" name="Freeform 5"/>
          <p:cNvSpPr/>
          <p:nvPr/>
        </p:nvSpPr>
        <p:spPr>
          <a:xfrm>
            <a:off x="679151" y="4425410"/>
            <a:ext cx="9922686" cy="3224219"/>
          </a:xfrm>
          <a:custGeom>
            <a:avLst/>
            <a:gdLst/>
            <a:ahLst/>
            <a:cxnLst/>
            <a:rect l="l" t="t" r="r" b="b"/>
            <a:pathLst>
              <a:path w="9922686" h="3224219">
                <a:moveTo>
                  <a:pt x="0" y="0"/>
                </a:moveTo>
                <a:lnTo>
                  <a:pt x="9922686" y="0"/>
                </a:lnTo>
                <a:lnTo>
                  <a:pt x="9922686" y="3224219"/>
                </a:lnTo>
                <a:lnTo>
                  <a:pt x="0" y="3224219"/>
                </a:lnTo>
                <a:lnTo>
                  <a:pt x="0" y="0"/>
                </a:lnTo>
                <a:close/>
              </a:path>
            </a:pathLst>
          </a:custGeom>
          <a:blipFill>
            <a:blip r:embed="rId6"/>
            <a:stretch>
              <a:fillRect l="-805" b="-5786"/>
            </a:stretch>
          </a:blipFill>
        </p:spPr>
      </p:sp>
      <p:sp>
        <p:nvSpPr>
          <p:cNvPr id="6" name="Freeform 6"/>
          <p:cNvSpPr/>
          <p:nvPr/>
        </p:nvSpPr>
        <p:spPr>
          <a:xfrm>
            <a:off x="1143000" y="10045553"/>
            <a:ext cx="2808358" cy="3151033"/>
          </a:xfrm>
          <a:custGeom>
            <a:avLst/>
            <a:gdLst/>
            <a:ahLst/>
            <a:cxnLst/>
            <a:rect l="l" t="t" r="r" b="b"/>
            <a:pathLst>
              <a:path w="2808358" h="3151033">
                <a:moveTo>
                  <a:pt x="0" y="0"/>
                </a:moveTo>
                <a:lnTo>
                  <a:pt x="2808358" y="0"/>
                </a:lnTo>
                <a:lnTo>
                  <a:pt x="2808358" y="3151033"/>
                </a:lnTo>
                <a:lnTo>
                  <a:pt x="0" y="3151033"/>
                </a:lnTo>
                <a:lnTo>
                  <a:pt x="0" y="0"/>
                </a:lnTo>
                <a:close/>
              </a:path>
            </a:pathLst>
          </a:custGeom>
          <a:blipFill>
            <a:blip r:embed="rId7">
              <a:alphaModFix amt="59000"/>
            </a:blip>
            <a:stretch>
              <a:fillRect/>
            </a:stretch>
          </a:blipFill>
        </p:spPr>
      </p:sp>
      <p:sp>
        <p:nvSpPr>
          <p:cNvPr id="7" name="Freeform 7"/>
          <p:cNvSpPr/>
          <p:nvPr/>
        </p:nvSpPr>
        <p:spPr>
          <a:xfrm>
            <a:off x="4756577" y="7825552"/>
            <a:ext cx="1039924" cy="1039924"/>
          </a:xfrm>
          <a:custGeom>
            <a:avLst/>
            <a:gdLst/>
            <a:ahLst/>
            <a:cxnLst/>
            <a:rect l="l" t="t" r="r" b="b"/>
            <a:pathLst>
              <a:path w="1039924" h="1039924">
                <a:moveTo>
                  <a:pt x="0" y="0"/>
                </a:moveTo>
                <a:lnTo>
                  <a:pt x="1039923" y="0"/>
                </a:lnTo>
                <a:lnTo>
                  <a:pt x="1039923" y="1039924"/>
                </a:lnTo>
                <a:lnTo>
                  <a:pt x="0" y="1039924"/>
                </a:lnTo>
                <a:lnTo>
                  <a:pt x="0" y="0"/>
                </a:lnTo>
                <a:close/>
              </a:path>
            </a:pathLst>
          </a:custGeom>
          <a:blipFill>
            <a:blip r:embed="rId8">
              <a:alphaModFix amt="26000"/>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997610" y="1660402"/>
            <a:ext cx="9434780" cy="884300"/>
          </a:xfrm>
          <a:prstGeom prst="rect">
            <a:avLst/>
          </a:prstGeom>
        </p:spPr>
        <p:txBody>
          <a:bodyPr lIns="0" tIns="0" rIns="0" bIns="0" rtlCol="0" anchor="t">
            <a:spAutoFit/>
          </a:bodyPr>
          <a:lstStyle/>
          <a:p>
            <a:pPr marL="0" lvl="0" indent="0" algn="ctr">
              <a:lnSpc>
                <a:spcPts val="3311"/>
              </a:lnSpc>
            </a:pPr>
            <a:r>
              <a:rPr lang="en-US" sz="3311" b="1" dirty="0">
                <a:solidFill>
                  <a:srgbClr val="414964"/>
                </a:solidFill>
                <a:latin typeface="Candara" panose="020E0502030303020204" pitchFamily="34" charset="0"/>
                <a:ea typeface="Poppins Bold"/>
                <a:cs typeface="Poppins Bold"/>
                <a:sym typeface="Poppins Bold"/>
              </a:rPr>
              <a:t>Q5. HOW LONG DOES IT TAKE ON AN AVERAGE TO MOVE CLIENTS TO A NEW NODE?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430000" cy="14287500"/>
          </a:xfrm>
          <a:custGeom>
            <a:avLst/>
            <a:gdLst/>
            <a:ahLst/>
            <a:cxnLst/>
            <a:rect l="l" t="t" r="r" b="b"/>
            <a:pathLst>
              <a:path w="11430000" h="14287500">
                <a:moveTo>
                  <a:pt x="0" y="0"/>
                </a:moveTo>
                <a:lnTo>
                  <a:pt x="11430000" y="0"/>
                </a:lnTo>
                <a:lnTo>
                  <a:pt x="11430000" y="14287500"/>
                </a:lnTo>
                <a:lnTo>
                  <a:pt x="0" y="14287500"/>
                </a:lnTo>
                <a:lnTo>
                  <a:pt x="0" y="0"/>
                </a:lnTo>
                <a:close/>
              </a:path>
            </a:pathLst>
          </a:custGeom>
          <a:blipFill>
            <a:blip r:embed="rId2"/>
            <a:stretch>
              <a:fillRect l="-43808" r="-43808"/>
            </a:stretch>
          </a:blipFill>
        </p:spPr>
      </p:sp>
      <p:sp>
        <p:nvSpPr>
          <p:cNvPr id="3" name="Freeform 3"/>
          <p:cNvSpPr/>
          <p:nvPr/>
        </p:nvSpPr>
        <p:spPr>
          <a:xfrm>
            <a:off x="5715000" y="2544702"/>
            <a:ext cx="3455716" cy="4158958"/>
          </a:xfrm>
          <a:custGeom>
            <a:avLst/>
            <a:gdLst/>
            <a:ahLst/>
            <a:cxnLst/>
            <a:rect l="l" t="t" r="r" b="b"/>
            <a:pathLst>
              <a:path w="3455716" h="4158958">
                <a:moveTo>
                  <a:pt x="0" y="0"/>
                </a:moveTo>
                <a:lnTo>
                  <a:pt x="3455716" y="0"/>
                </a:lnTo>
                <a:lnTo>
                  <a:pt x="3455716" y="4158958"/>
                </a:lnTo>
                <a:lnTo>
                  <a:pt x="0" y="4158958"/>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sp>
      <p:sp>
        <p:nvSpPr>
          <p:cNvPr id="4" name="Freeform 4"/>
          <p:cNvSpPr/>
          <p:nvPr/>
        </p:nvSpPr>
        <p:spPr>
          <a:xfrm>
            <a:off x="3636438" y="8942321"/>
            <a:ext cx="6439158" cy="2004407"/>
          </a:xfrm>
          <a:custGeom>
            <a:avLst/>
            <a:gdLst/>
            <a:ahLst/>
            <a:cxnLst/>
            <a:rect l="l" t="t" r="r" b="b"/>
            <a:pathLst>
              <a:path w="6439158" h="2004407">
                <a:moveTo>
                  <a:pt x="0" y="0"/>
                </a:moveTo>
                <a:lnTo>
                  <a:pt x="6439157" y="0"/>
                </a:lnTo>
                <a:lnTo>
                  <a:pt x="6439157" y="2004407"/>
                </a:lnTo>
                <a:lnTo>
                  <a:pt x="0" y="2004407"/>
                </a:lnTo>
                <a:lnTo>
                  <a:pt x="0" y="0"/>
                </a:lnTo>
                <a:close/>
              </a:path>
            </a:pathLst>
          </a:custGeom>
          <a:blipFill>
            <a:blip r:embed="rId5"/>
            <a:stretch>
              <a:fillRect/>
            </a:stretch>
          </a:blipFill>
        </p:spPr>
      </p:sp>
      <p:sp>
        <p:nvSpPr>
          <p:cNvPr id="5" name="Freeform 5"/>
          <p:cNvSpPr/>
          <p:nvPr/>
        </p:nvSpPr>
        <p:spPr>
          <a:xfrm>
            <a:off x="1143000" y="3169018"/>
            <a:ext cx="9076158" cy="5271780"/>
          </a:xfrm>
          <a:custGeom>
            <a:avLst/>
            <a:gdLst/>
            <a:ahLst/>
            <a:cxnLst/>
            <a:rect l="l" t="t" r="r" b="b"/>
            <a:pathLst>
              <a:path w="9076158" h="5271780">
                <a:moveTo>
                  <a:pt x="0" y="0"/>
                </a:moveTo>
                <a:lnTo>
                  <a:pt x="9076158" y="0"/>
                </a:lnTo>
                <a:lnTo>
                  <a:pt x="9076158" y="5271780"/>
                </a:lnTo>
                <a:lnTo>
                  <a:pt x="0" y="5271780"/>
                </a:lnTo>
                <a:lnTo>
                  <a:pt x="0" y="0"/>
                </a:lnTo>
                <a:close/>
              </a:path>
            </a:pathLst>
          </a:custGeom>
          <a:blipFill>
            <a:blip r:embed="rId6"/>
            <a:stretch>
              <a:fillRect/>
            </a:stretch>
          </a:blipFill>
        </p:spPr>
      </p:sp>
      <p:sp>
        <p:nvSpPr>
          <p:cNvPr id="6" name="Freeform 6"/>
          <p:cNvSpPr/>
          <p:nvPr/>
        </p:nvSpPr>
        <p:spPr>
          <a:xfrm>
            <a:off x="1210842" y="10534173"/>
            <a:ext cx="2225304" cy="2610327"/>
          </a:xfrm>
          <a:custGeom>
            <a:avLst/>
            <a:gdLst/>
            <a:ahLst/>
            <a:cxnLst/>
            <a:rect l="l" t="t" r="r" b="b"/>
            <a:pathLst>
              <a:path w="2225304" h="2610327">
                <a:moveTo>
                  <a:pt x="0" y="0"/>
                </a:moveTo>
                <a:lnTo>
                  <a:pt x="2225304" y="0"/>
                </a:lnTo>
                <a:lnTo>
                  <a:pt x="2225304" y="2610327"/>
                </a:lnTo>
                <a:lnTo>
                  <a:pt x="0" y="2610327"/>
                </a:lnTo>
                <a:lnTo>
                  <a:pt x="0" y="0"/>
                </a:lnTo>
                <a:close/>
              </a:path>
            </a:pathLst>
          </a:custGeom>
          <a:blipFill>
            <a:blip r:embed="rId7">
              <a:alphaModFix amt="31999"/>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210842" y="1246021"/>
            <a:ext cx="9008315" cy="852669"/>
          </a:xfrm>
          <a:prstGeom prst="rect">
            <a:avLst/>
          </a:prstGeom>
        </p:spPr>
        <p:txBody>
          <a:bodyPr lIns="0" tIns="0" rIns="0" bIns="0" rtlCol="0" anchor="t">
            <a:spAutoFit/>
          </a:bodyPr>
          <a:lstStyle/>
          <a:p>
            <a:pPr marL="0" lvl="0" indent="0" algn="ctr">
              <a:lnSpc>
                <a:spcPts val="3311"/>
              </a:lnSpc>
            </a:pPr>
            <a:r>
              <a:rPr lang="en-US" sz="3311" b="1" dirty="0">
                <a:solidFill>
                  <a:srgbClr val="414964"/>
                </a:solidFill>
                <a:latin typeface="Candara" panose="020E0502030303020204" pitchFamily="34" charset="0"/>
                <a:ea typeface="Poppins Bold"/>
                <a:cs typeface="Poppins Bold"/>
                <a:sym typeface="Poppins Bold"/>
              </a:rPr>
              <a:t>Q6. WHAT IS THE UNIQUE COUNT AND TOTAL AMOUNT FOR EACH TRANSACTION 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395</Words>
  <Application>Microsoft Office PowerPoint</Application>
  <PresentationFormat>Custom</PresentationFormat>
  <Paragraphs>40</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Poppins Bold</vt:lpstr>
      <vt:lpstr>Calibri</vt:lpstr>
      <vt:lpstr>Playfair Display 1</vt:lpstr>
      <vt:lpstr>Playfair Display 2 Bold</vt:lpstr>
      <vt:lpstr>Playfair Display 1 Semi-Bold</vt:lpstr>
      <vt:lpstr>League Spartan</vt:lpstr>
      <vt:lpstr>Candara</vt:lpstr>
      <vt:lpstr>Segoe UI Semibold</vt:lpstr>
      <vt:lpstr>Arial</vt:lpstr>
      <vt:lpstr>Playfair Display 1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Case Study : Data Bank</dc:title>
  <cp:lastModifiedBy>NICK ROY</cp:lastModifiedBy>
  <cp:revision>3</cp:revision>
  <dcterms:created xsi:type="dcterms:W3CDTF">2006-08-16T00:00:00Z</dcterms:created>
  <dcterms:modified xsi:type="dcterms:W3CDTF">2025-03-01T02:03:51Z</dcterms:modified>
  <dc:identifier>DAGgX8hK61I</dc:identifier>
</cp:coreProperties>
</file>